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2" r:id="rId1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Структура заключений </a:t>
            </a:r>
            <a:endParaRPr lang="ru-RU" sz="16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3.6372005160449509E-3"/>
          <c:y val="6.2066932718155783E-2"/>
        </c:manualLayout>
      </c:layout>
      <c:overlay val="0"/>
      <c:spPr>
        <a:pattFill prst="trellis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72586064364556E-2"/>
          <c:y val="0.36903282676193877"/>
          <c:w val="0.63909317668902355"/>
          <c:h val="0.55389167285506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5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bubble3D val="0"/>
            <c:spPr>
              <a:pattFill prst="wdDnDiag">
                <a:fgClr>
                  <a:srgbClr val="FFC000"/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bubble3D val="0"/>
            <c:spPr>
              <a:pattFill prst="lgChe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bubble3D val="0"/>
            <c:spPr>
              <a:pattFill prst="pct75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-8.9298977540208033E-2"/>
                  <c:y val="-0.1619379035857614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Бюджет и </a:t>
                    </a:r>
                    <a:r>
                      <a:rPr lang="ru-RU" sz="1200" dirty="0" smtClean="0"/>
                      <a:t>налоги </a:t>
                    </a:r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56</a:t>
                    </a:r>
                    <a:r>
                      <a:rPr lang="ru-RU" sz="1200" dirty="0" smtClean="0"/>
                      <a:t>; </a:t>
                    </a: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39%</a:t>
                    </a:r>
                    <a:endParaRPr lang="ru-RU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589161870243021"/>
                  <c:y val="-9.411040098858411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Вопросы развития городской        инф-</a:t>
                    </a:r>
                    <a:r>
                      <a:rPr lang="ru-RU" sz="1200" dirty="0" err="1" smtClean="0"/>
                      <a:t>ры</a:t>
                    </a:r>
                    <a:r>
                      <a:rPr lang="ru-RU" sz="1200" dirty="0" smtClean="0"/>
                      <a:t>;                       </a:t>
                    </a:r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12</a:t>
                    </a:r>
                    <a:r>
                      <a:rPr lang="ru-RU" sz="1200" dirty="0" smtClean="0"/>
                      <a:t>; </a:t>
                    </a: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8%</a:t>
                    </a:r>
                    <a:endParaRPr lang="ru-RU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104992627073672"/>
                  <c:y val="-0.1909897712310406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Мун. </a:t>
                    </a:r>
                    <a:r>
                      <a:rPr lang="ru-RU" sz="1200" dirty="0" smtClean="0"/>
                      <a:t>собственность  </a:t>
                    </a:r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32</a:t>
                    </a:r>
                    <a:r>
                      <a:rPr lang="ru-RU" sz="1200" dirty="0" smtClean="0"/>
                      <a:t>; </a:t>
                    </a: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22%</a:t>
                    </a:r>
                    <a:endParaRPr lang="ru-RU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7428471833744404E-3"/>
                  <c:y val="0.2296470919592837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Эконом. политика и </a:t>
                    </a:r>
                    <a:r>
                      <a:rPr lang="ru-RU" sz="1200" dirty="0" err="1" smtClean="0"/>
                      <a:t>предпр</a:t>
                    </a:r>
                    <a:r>
                      <a:rPr lang="ru-RU" sz="1200" dirty="0" smtClean="0"/>
                      <a:t>-во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dirty="0">
                        <a:solidFill>
                          <a:srgbClr val="FF0000"/>
                        </a:solidFill>
                      </a:rPr>
                      <a:t>4</a:t>
                    </a:r>
                    <a:r>
                      <a:rPr lang="ru-RU" sz="1200" dirty="0" smtClean="0"/>
                      <a:t>; </a:t>
                    </a:r>
                    <a:r>
                      <a: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3</a:t>
                    </a: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%</a:t>
                    </a:r>
                    <a:endParaRPr lang="ru-RU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8714627913971617E-2"/>
                  <c:y val="-3.978337556944505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Местное </a:t>
                    </a:r>
                    <a:r>
                      <a:rPr lang="ru-RU" sz="1200" dirty="0" smtClean="0"/>
                      <a:t>самоуправление </a:t>
                    </a:r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28</a:t>
                    </a:r>
                    <a:r>
                      <a:rPr lang="ru-RU" sz="1200" dirty="0" smtClean="0"/>
                      <a:t>; </a:t>
                    </a: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20%</a:t>
                    </a:r>
                    <a:endParaRPr lang="ru-RU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8.444906694245898E-4"/>
                  <c:y val="-0.1413352095275509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Прочие              </a:t>
                    </a:r>
                    <a:r>
                      <a:rPr lang="ru-RU" sz="1200" dirty="0" smtClean="0">
                        <a:solidFill>
                          <a:srgbClr val="FF0000"/>
                        </a:solidFill>
                      </a:rPr>
                      <a:t>12</a:t>
                    </a:r>
                    <a:r>
                      <a:rPr lang="ru-RU" sz="1200" dirty="0" smtClean="0"/>
                      <a:t>;   </a:t>
                    </a: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8%</a:t>
                    </a:r>
                    <a:endParaRPr lang="ru-RU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Бюджет и налоги</c:v>
                </c:pt>
                <c:pt idx="1">
                  <c:v>Вопросы развития городской инф-ры</c:v>
                </c:pt>
                <c:pt idx="2">
                  <c:v>Мун. собственность</c:v>
                </c:pt>
                <c:pt idx="3">
                  <c:v>Эконом. политика и предпр-во</c:v>
                </c:pt>
                <c:pt idx="4">
                  <c:v>Местное самоуправление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</c:v>
                </c:pt>
                <c:pt idx="1">
                  <c:v>12</c:v>
                </c:pt>
                <c:pt idx="2">
                  <c:v>32</c:v>
                </c:pt>
                <c:pt idx="3">
                  <c:v>4</c:v>
                </c:pt>
                <c:pt idx="4">
                  <c:v>28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pattFill prst="wdUpDiag">
      <a:fgClr>
        <a:schemeClr val="accent5">
          <a:lumMod val="20000"/>
          <a:lumOff val="80000"/>
        </a:schemeClr>
      </a:fgClr>
      <a:bgClr>
        <a:schemeClr val="bg1"/>
      </a:bgClr>
    </a:patt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Количество</a:t>
            </a:r>
            <a:endParaRPr lang="ru-RU" sz="16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57087264064234822"/>
          <c:y val="1.0308240748556846E-2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6692003490170415"/>
          <c:y val="0.21399907794004014"/>
          <c:w val="0.79417093746859702"/>
          <c:h val="0.6208117699005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pattFill prst="sphere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4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6.2254444207518085E-2"/>
                  <c:y val="-2.5770601871392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254444207518085E-2"/>
                  <c:y val="-6.700356486561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</c:v>
                </c:pt>
                <c:pt idx="1">
                  <c:v>144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448896"/>
        <c:axId val="34464896"/>
        <c:axId val="0"/>
      </c:bar3DChart>
      <c:catAx>
        <c:axId val="3444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464896"/>
        <c:crosses val="autoZero"/>
        <c:auto val="1"/>
        <c:lblAlgn val="ctr"/>
        <c:lblOffset val="100"/>
        <c:noMultiLvlLbl val="0"/>
      </c:catAx>
      <c:valAx>
        <c:axId val="3446489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44889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174931027390381"/>
          <c:y val="0.29077693762595525"/>
          <c:w val="0.66763103334001384"/>
          <c:h val="0.6446628013116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pattFill prst="lgCheck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pattFill prst="wdUpDiag">
                <a:fgClr>
                  <a:schemeClr val="accent3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2.9253771401682182E-2"/>
                  <c:y val="0.19426347766936194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Постоянные комитеты и депутаты ТГД      </a:t>
                    </a:r>
                    <a:r>
                      <a:rPr lang="ru-RU" sz="1300" dirty="0" smtClean="0">
                        <a:solidFill>
                          <a:srgbClr val="C00000"/>
                        </a:solidFill>
                      </a:rPr>
                      <a:t>5</a:t>
                    </a:r>
                    <a:r>
                      <a:rPr lang="ru-RU" sz="1300" dirty="0" smtClean="0"/>
                      <a:t>; 50%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126722634683103"/>
                  <c:y val="-5.3344822009711364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КСП города Твери</a:t>
                    </a:r>
                    <a:r>
                      <a:rPr lang="ru-RU" sz="1300" baseline="0" dirty="0" smtClean="0"/>
                      <a:t>                  </a:t>
                    </a:r>
                    <a:r>
                      <a:rPr lang="ru-RU" sz="1300" dirty="0" smtClean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ru-RU" sz="1300" dirty="0" smtClean="0"/>
                      <a:t>; 20%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2825956885778313E-3"/>
                  <c:y val="-4.325791665435509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КСП Тверской </a:t>
                    </a:r>
                    <a:r>
                      <a:rPr lang="ru-RU" sz="1300" dirty="0" smtClean="0"/>
                      <a:t>области</a:t>
                    </a:r>
                    <a:r>
                      <a:rPr lang="ru-RU" sz="1300" baseline="0" dirty="0" smtClean="0"/>
                      <a:t>        </a:t>
                    </a:r>
                    <a:r>
                      <a:rPr lang="ru-RU" sz="1300" dirty="0" smtClean="0"/>
                      <a:t>       </a:t>
                    </a:r>
                    <a:r>
                      <a:rPr lang="ru-RU" sz="1300" dirty="0" smtClean="0">
                        <a:solidFill>
                          <a:srgbClr val="C00000"/>
                        </a:solidFill>
                      </a:rPr>
                      <a:t>1</a:t>
                    </a:r>
                    <a:r>
                      <a:rPr lang="ru-RU" sz="1300" dirty="0"/>
                      <a:t>; 10%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4854473019733631E-2"/>
                  <c:y val="5.1056300550890929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Прокуратура</a:t>
                    </a:r>
                    <a:r>
                      <a:rPr lang="ru-RU" sz="1300" baseline="0" dirty="0" smtClean="0"/>
                      <a:t>     </a:t>
                    </a:r>
                    <a:r>
                      <a:rPr lang="ru-RU" sz="1300" dirty="0" smtClean="0"/>
                      <a:t> </a:t>
                    </a:r>
                    <a:r>
                      <a:rPr lang="ru-RU" sz="1300" dirty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ru-RU" sz="1300" dirty="0"/>
                      <a:t>; 20%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Постоянные комитеты и депутаты ТГД</c:v>
                </c:pt>
                <c:pt idx="1">
                  <c:v>КСП города Твери</c:v>
                </c:pt>
                <c:pt idx="2">
                  <c:v>КСП Тверской области</c:v>
                </c:pt>
                <c:pt idx="3">
                  <c:v>Прокуратура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144 нарушения</a:t>
            </a:r>
            <a:r>
              <a:rPr lang="ru-RU" sz="1400" baseline="0" dirty="0" smtClean="0"/>
              <a:t> </a:t>
            </a:r>
          </a:p>
          <a:p>
            <a:pPr>
              <a:defRPr sz="1400"/>
            </a:pPr>
            <a:r>
              <a:rPr lang="ru-RU" sz="1400" baseline="0" dirty="0" smtClean="0"/>
              <a:t>на общую сумму</a:t>
            </a:r>
          </a:p>
          <a:p>
            <a:pPr>
              <a:defRPr sz="1400"/>
            </a:pPr>
            <a:r>
              <a:rPr lang="ru-RU" sz="1400" baseline="0" dirty="0" smtClean="0"/>
              <a:t>388 186,7 тыс. руб.</a:t>
            </a:r>
            <a:endParaRPr lang="ru-RU" sz="1400" dirty="0"/>
          </a:p>
        </c:rich>
      </c:tx>
      <c:layout>
        <c:manualLayout>
          <c:xMode val="edge"/>
          <c:yMode val="edge"/>
          <c:x val="0.15115725198542085"/>
          <c:y val="0.4982730413466603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8702318099921264E-3"/>
          <c:y val="0.15627734071214311"/>
          <c:w val="0.50899900011109878"/>
          <c:h val="0.816164915367826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При формировании и исполнении бюджета</c:v>
                </c:pt>
                <c:pt idx="1">
                  <c:v>Ведения и представления бухгалтерской отчетности</c:v>
                </c:pt>
                <c:pt idx="2">
                  <c:v>В сфере управления и распоряжения муниципальной собственностью</c:v>
                </c:pt>
                <c:pt idx="3">
                  <c:v>При осуществлении муниципальных закупок</c:v>
                </c:pt>
                <c:pt idx="4">
                  <c:v>Неэффективное использование бюджетных средств</c:v>
                </c:pt>
                <c:pt idx="5">
                  <c:v>Иные нарушения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28</c:v>
                </c:pt>
                <c:pt idx="2">
                  <c:v>22</c:v>
                </c:pt>
                <c:pt idx="3">
                  <c:v>10</c:v>
                </c:pt>
                <c:pt idx="4">
                  <c:v>16</c:v>
                </c:pt>
                <c:pt idx="5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8373247879865536E-3"/>
                  <c:y val="-7.674288544210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2"/>
                  <c:y val="-0.112511445088476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 </a:t>
                    </a:r>
                    <a:r>
                      <a:rPr lang="en-US" dirty="0" smtClean="0"/>
                      <a:t>419,5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721073815872317E-2"/>
                  <c:y val="6.360004255647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578948554830464E-2"/>
                  <c:y val="5.8151090851016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636929230085547E-3"/>
                  <c:y val="-0.27053255852927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При формировании и исполнении бюджета</c:v>
                </c:pt>
                <c:pt idx="1">
                  <c:v>Ведения и представления бухгалтерской отчетности</c:v>
                </c:pt>
                <c:pt idx="2">
                  <c:v>В сфере управления и распоряжения муниципальной собственностью</c:v>
                </c:pt>
                <c:pt idx="3">
                  <c:v>При осуществлении муниципальных закупок</c:v>
                </c:pt>
                <c:pt idx="4">
                  <c:v>Неэффективное использование бюджетных средств</c:v>
                </c:pt>
                <c:pt idx="5">
                  <c:v>Иные нарушения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 formatCode="#,##0.0">
                  <c:v>1564.5</c:v>
                </c:pt>
                <c:pt idx="1">
                  <c:v>94419.5</c:v>
                </c:pt>
                <c:pt idx="2" formatCode="#,##0.0">
                  <c:v>53628.3</c:v>
                </c:pt>
                <c:pt idx="3" formatCode="#,##0.0">
                  <c:v>6013.6</c:v>
                </c:pt>
                <c:pt idx="4" formatCode="#,##0.0">
                  <c:v>37857.9</c:v>
                </c:pt>
                <c:pt idx="5" formatCode="#,##0.0">
                  <c:v>194702.9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183764882605626"/>
          <c:y val="0"/>
          <c:w val="0.42363261720919898"/>
          <c:h val="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3C69B-D869-4E1B-87CC-07C0F05C46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25EC6-8BEB-47E4-ACF1-9E2DB5843C07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lnSpc>
              <a:spcPct val="90000"/>
            </a:lnSpc>
          </a:pPr>
          <a:r>
            <a:rPr lang="ru-RU" sz="1300" b="1" dirty="0" smtClean="0">
              <a:solidFill>
                <a:sysClr val="windowText" lastClr="000000"/>
              </a:solidFill>
            </a:rPr>
            <a:t>По результатам проведения мероприятий объектам проверки даны предложения в части:</a:t>
          </a:r>
        </a:p>
        <a:p>
          <a:pPr algn="just">
            <a:lnSpc>
              <a:spcPct val="110000"/>
            </a:lnSpc>
          </a:pPr>
          <a:r>
            <a:rPr lang="ru-RU" sz="1300" b="1" dirty="0" smtClean="0">
              <a:solidFill>
                <a:sysClr val="windowText" lastClr="000000"/>
              </a:solidFill>
            </a:rPr>
            <a:t>- развития доходного потенциала бюджета города;</a:t>
          </a:r>
        </a:p>
        <a:p>
          <a:pPr algn="just">
            <a:lnSpc>
              <a:spcPct val="90000"/>
            </a:lnSpc>
          </a:pPr>
          <a:r>
            <a:rPr lang="ru-RU" sz="1300" b="1" dirty="0" smtClean="0">
              <a:solidFill>
                <a:sysClr val="windowText" lastClr="000000"/>
              </a:solidFill>
            </a:rPr>
            <a:t>- совершенствования организации работы по управлению муниципальной собственностью, в том числе в части претензионно-исковой деятельности</a:t>
          </a:r>
          <a:endParaRPr lang="ru-RU" sz="1300" b="1" dirty="0">
            <a:solidFill>
              <a:sysClr val="windowText" lastClr="000000"/>
            </a:solidFill>
          </a:endParaRPr>
        </a:p>
      </dgm:t>
    </dgm:pt>
    <dgm:pt modelId="{1DA76E2F-1EE7-41F3-A7FE-6BE4D133ADA5}" type="parTrans" cxnId="{8015B56A-C28A-4DAA-8F87-ED70D92B8CF8}">
      <dgm:prSet/>
      <dgm:spPr/>
      <dgm:t>
        <a:bodyPr/>
        <a:lstStyle/>
        <a:p>
          <a:endParaRPr lang="ru-RU"/>
        </a:p>
      </dgm:t>
    </dgm:pt>
    <dgm:pt modelId="{DC32D378-1F08-4B9A-A95A-67DE2EB0A229}" type="sibTrans" cxnId="{8015B56A-C28A-4DAA-8F87-ED70D92B8CF8}">
      <dgm:prSet/>
      <dgm:spPr/>
      <dgm:t>
        <a:bodyPr/>
        <a:lstStyle/>
        <a:p>
          <a:endParaRPr lang="ru-RU"/>
        </a:p>
      </dgm:t>
    </dgm:pt>
    <dgm:pt modelId="{5A2EA271-DABE-4C0D-A3EA-46D3F0AB91F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lnSpc>
              <a:spcPct val="110000"/>
            </a:lnSpc>
          </a:pPr>
          <a:r>
            <a:rPr lang="ru-RU" sz="1300" b="1" dirty="0" smtClean="0">
              <a:solidFill>
                <a:sysClr val="windowText" lastClr="000000"/>
              </a:solidFill>
            </a:rPr>
            <a:t>Проведены: финансово-экономические экспертизы решений ТГД, мониторинги реализации мероприятий, направленные на повышение доходной части бюджета города Твери за счет налоговых и неналоговых поступлений, что способствовало дополнительным поступлениям в бюджет города в 2019 году в сумме 149 176,7      тыс.руб., а  также позволят увеличить поступления в доходную часть бюджета города в 2020 году  в сумме 6 450,0 тыс.руб., в 2021 году – 13 820,0 тыс.руб.      </a:t>
          </a:r>
          <a:endParaRPr lang="ru-RU" sz="1300" b="1" dirty="0">
            <a:solidFill>
              <a:sysClr val="windowText" lastClr="000000"/>
            </a:solidFill>
          </a:endParaRPr>
        </a:p>
      </dgm:t>
    </dgm:pt>
    <dgm:pt modelId="{818D127B-C09F-49C5-8BB5-A83B3D4E29D4}" type="parTrans" cxnId="{8ED68687-3CAC-42AB-8F95-18A942C61E71}">
      <dgm:prSet/>
      <dgm:spPr/>
      <dgm:t>
        <a:bodyPr/>
        <a:lstStyle/>
        <a:p>
          <a:endParaRPr lang="ru-RU"/>
        </a:p>
      </dgm:t>
    </dgm:pt>
    <dgm:pt modelId="{B4FEFDF2-331F-4213-9073-94D73F2CFDA9}" type="sibTrans" cxnId="{8ED68687-3CAC-42AB-8F95-18A942C61E71}">
      <dgm:prSet/>
      <dgm:spPr/>
      <dgm:t>
        <a:bodyPr/>
        <a:lstStyle/>
        <a:p>
          <a:endParaRPr lang="ru-RU"/>
        </a:p>
      </dgm:t>
    </dgm:pt>
    <dgm:pt modelId="{27130540-5CBC-44CB-B4DE-0CDB769B4270}" type="pres">
      <dgm:prSet presAssocID="{3813C69B-D869-4E1B-87CC-07C0F05C46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BF352F-8BE4-4583-9AB2-883CD2811692}" type="pres">
      <dgm:prSet presAssocID="{FD325EC6-8BEB-47E4-ACF1-9E2DB5843C07}" presName="parentLin" presStyleCnt="0"/>
      <dgm:spPr/>
    </dgm:pt>
    <dgm:pt modelId="{429F03F6-DC1E-4272-BA74-C2F4204FBF16}" type="pres">
      <dgm:prSet presAssocID="{FD325EC6-8BEB-47E4-ACF1-9E2DB5843C0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7A4B1E1-7316-4DCD-A236-DE07334F39F3}" type="pres">
      <dgm:prSet presAssocID="{FD325EC6-8BEB-47E4-ACF1-9E2DB5843C07}" presName="parentText" presStyleLbl="node1" presStyleIdx="0" presStyleCnt="2" custScaleX="141650" custLinFactNeighborX="-91778" custLinFactNeighborY="24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E3C05-2F4E-4838-BECC-2D48B6D59AA1}" type="pres">
      <dgm:prSet presAssocID="{FD325EC6-8BEB-47E4-ACF1-9E2DB5843C07}" presName="negativeSpace" presStyleCnt="0"/>
      <dgm:spPr/>
    </dgm:pt>
    <dgm:pt modelId="{0FBE0EA3-06DC-4938-ADE2-8A67801E6146}" type="pres">
      <dgm:prSet presAssocID="{FD325EC6-8BEB-47E4-ACF1-9E2DB5843C07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92E77D41-BF52-4A0E-AAE2-24BD2E462079}" type="pres">
      <dgm:prSet presAssocID="{DC32D378-1F08-4B9A-A95A-67DE2EB0A229}" presName="spaceBetweenRectangles" presStyleCnt="0"/>
      <dgm:spPr/>
    </dgm:pt>
    <dgm:pt modelId="{8E66E8AE-65E8-454C-944B-46E06D2C822C}" type="pres">
      <dgm:prSet presAssocID="{5A2EA271-DABE-4C0D-A3EA-46D3F0AB91F1}" presName="parentLin" presStyleCnt="0"/>
      <dgm:spPr/>
    </dgm:pt>
    <dgm:pt modelId="{7F3D3F34-C982-434C-B858-10400E6B910E}" type="pres">
      <dgm:prSet presAssocID="{5A2EA271-DABE-4C0D-A3EA-46D3F0AB91F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4C96382-6710-482E-9CF7-4FAB772B4589}" type="pres">
      <dgm:prSet presAssocID="{5A2EA271-DABE-4C0D-A3EA-46D3F0AB91F1}" presName="parentText" presStyleLbl="node1" presStyleIdx="1" presStyleCnt="2" custScaleX="141622" custScaleY="120760" custLinFactNeighborX="-70261" custLinFactNeighborY="20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97830-A52C-4E1D-BD63-9DD74F46E97A}" type="pres">
      <dgm:prSet presAssocID="{5A2EA271-DABE-4C0D-A3EA-46D3F0AB91F1}" presName="negativeSpace" presStyleCnt="0"/>
      <dgm:spPr/>
    </dgm:pt>
    <dgm:pt modelId="{A296DCF9-46C3-4914-A86F-AE7104AF017E}" type="pres">
      <dgm:prSet presAssocID="{5A2EA271-DABE-4C0D-A3EA-46D3F0AB91F1}" presName="childText" presStyleLbl="conFgAcc1" presStyleIdx="1" presStyleCnt="2" custLinFactNeighborX="-1683" custLinFactNeighborY="78927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97D3D971-DDD2-4F75-8449-6E2C28EDED31}" type="presOf" srcId="{5A2EA271-DABE-4C0D-A3EA-46D3F0AB91F1}" destId="{7F3D3F34-C982-434C-B858-10400E6B910E}" srcOrd="0" destOrd="0" presId="urn:microsoft.com/office/officeart/2005/8/layout/list1"/>
    <dgm:cxn modelId="{8015B56A-C28A-4DAA-8F87-ED70D92B8CF8}" srcId="{3813C69B-D869-4E1B-87CC-07C0F05C46E1}" destId="{FD325EC6-8BEB-47E4-ACF1-9E2DB5843C07}" srcOrd="0" destOrd="0" parTransId="{1DA76E2F-1EE7-41F3-A7FE-6BE4D133ADA5}" sibTransId="{DC32D378-1F08-4B9A-A95A-67DE2EB0A229}"/>
    <dgm:cxn modelId="{5F96CB95-86CD-4127-A9B2-ACD5564AE9BC}" type="presOf" srcId="{3813C69B-D869-4E1B-87CC-07C0F05C46E1}" destId="{27130540-5CBC-44CB-B4DE-0CDB769B4270}" srcOrd="0" destOrd="0" presId="urn:microsoft.com/office/officeart/2005/8/layout/list1"/>
    <dgm:cxn modelId="{8ED68687-3CAC-42AB-8F95-18A942C61E71}" srcId="{3813C69B-D869-4E1B-87CC-07C0F05C46E1}" destId="{5A2EA271-DABE-4C0D-A3EA-46D3F0AB91F1}" srcOrd="1" destOrd="0" parTransId="{818D127B-C09F-49C5-8BB5-A83B3D4E29D4}" sibTransId="{B4FEFDF2-331F-4213-9073-94D73F2CFDA9}"/>
    <dgm:cxn modelId="{C64C5280-B0D7-4277-8EDA-FD9FB06E1B7D}" type="presOf" srcId="{FD325EC6-8BEB-47E4-ACF1-9E2DB5843C07}" destId="{429F03F6-DC1E-4272-BA74-C2F4204FBF16}" srcOrd="0" destOrd="0" presId="urn:microsoft.com/office/officeart/2005/8/layout/list1"/>
    <dgm:cxn modelId="{50FA3D26-7C9C-43A0-8C77-A89395C8440A}" type="presOf" srcId="{FD325EC6-8BEB-47E4-ACF1-9E2DB5843C07}" destId="{37A4B1E1-7316-4DCD-A236-DE07334F39F3}" srcOrd="1" destOrd="0" presId="urn:microsoft.com/office/officeart/2005/8/layout/list1"/>
    <dgm:cxn modelId="{C0797975-B895-4AA3-80CE-EEDDBE858D5C}" type="presOf" srcId="{5A2EA271-DABE-4C0D-A3EA-46D3F0AB91F1}" destId="{54C96382-6710-482E-9CF7-4FAB772B4589}" srcOrd="1" destOrd="0" presId="urn:microsoft.com/office/officeart/2005/8/layout/list1"/>
    <dgm:cxn modelId="{7C880066-5450-4F49-AE38-2A8BD9702178}" type="presParOf" srcId="{27130540-5CBC-44CB-B4DE-0CDB769B4270}" destId="{9EBF352F-8BE4-4583-9AB2-883CD2811692}" srcOrd="0" destOrd="0" presId="urn:microsoft.com/office/officeart/2005/8/layout/list1"/>
    <dgm:cxn modelId="{97C36A30-53D7-4B2C-A505-C92054F9DFC8}" type="presParOf" srcId="{9EBF352F-8BE4-4583-9AB2-883CD2811692}" destId="{429F03F6-DC1E-4272-BA74-C2F4204FBF16}" srcOrd="0" destOrd="0" presId="urn:microsoft.com/office/officeart/2005/8/layout/list1"/>
    <dgm:cxn modelId="{AAFDCFDC-4E98-43F0-A385-8300BF956401}" type="presParOf" srcId="{9EBF352F-8BE4-4583-9AB2-883CD2811692}" destId="{37A4B1E1-7316-4DCD-A236-DE07334F39F3}" srcOrd="1" destOrd="0" presId="urn:microsoft.com/office/officeart/2005/8/layout/list1"/>
    <dgm:cxn modelId="{167D3318-E599-4C22-B67B-FA1B5297A798}" type="presParOf" srcId="{27130540-5CBC-44CB-B4DE-0CDB769B4270}" destId="{DF5E3C05-2F4E-4838-BECC-2D48B6D59AA1}" srcOrd="1" destOrd="0" presId="urn:microsoft.com/office/officeart/2005/8/layout/list1"/>
    <dgm:cxn modelId="{113A7907-A516-453B-AE0E-1AEF9F7EC628}" type="presParOf" srcId="{27130540-5CBC-44CB-B4DE-0CDB769B4270}" destId="{0FBE0EA3-06DC-4938-ADE2-8A67801E6146}" srcOrd="2" destOrd="0" presId="urn:microsoft.com/office/officeart/2005/8/layout/list1"/>
    <dgm:cxn modelId="{8F63A196-2736-4E42-BB92-E6E8B06DBC5D}" type="presParOf" srcId="{27130540-5CBC-44CB-B4DE-0CDB769B4270}" destId="{92E77D41-BF52-4A0E-AAE2-24BD2E462079}" srcOrd="3" destOrd="0" presId="urn:microsoft.com/office/officeart/2005/8/layout/list1"/>
    <dgm:cxn modelId="{26C65865-38A6-4234-A612-53512A6EA940}" type="presParOf" srcId="{27130540-5CBC-44CB-B4DE-0CDB769B4270}" destId="{8E66E8AE-65E8-454C-944B-46E06D2C822C}" srcOrd="4" destOrd="0" presId="urn:microsoft.com/office/officeart/2005/8/layout/list1"/>
    <dgm:cxn modelId="{5F8E1615-0DAD-42EF-B3B3-096C94F57C8C}" type="presParOf" srcId="{8E66E8AE-65E8-454C-944B-46E06D2C822C}" destId="{7F3D3F34-C982-434C-B858-10400E6B910E}" srcOrd="0" destOrd="0" presId="urn:microsoft.com/office/officeart/2005/8/layout/list1"/>
    <dgm:cxn modelId="{44C9C773-F3D4-40B2-A634-19577142E127}" type="presParOf" srcId="{8E66E8AE-65E8-454C-944B-46E06D2C822C}" destId="{54C96382-6710-482E-9CF7-4FAB772B4589}" srcOrd="1" destOrd="0" presId="urn:microsoft.com/office/officeart/2005/8/layout/list1"/>
    <dgm:cxn modelId="{CE83EC8F-8DF3-4E00-9CC1-2B62A7C3710A}" type="presParOf" srcId="{27130540-5CBC-44CB-B4DE-0CDB769B4270}" destId="{45597830-A52C-4E1D-BD63-9DD74F46E97A}" srcOrd="5" destOrd="0" presId="urn:microsoft.com/office/officeart/2005/8/layout/list1"/>
    <dgm:cxn modelId="{0508A11E-DA05-4523-9438-F614C7AACB42}" type="presParOf" srcId="{27130540-5CBC-44CB-B4DE-0CDB769B4270}" destId="{A296DCF9-46C3-4914-A86F-AE7104AF017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74B1E5-68DB-4941-A1AA-14C0BABAF9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84406D-F0BE-4FF5-85EF-D4A9321D3A2B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lnSpc>
              <a:spcPct val="100000"/>
            </a:lnSpc>
          </a:pPr>
          <a:r>
            <a:rPr lang="ru-RU" sz="1300" b="1" dirty="0" smtClean="0">
              <a:solidFill>
                <a:schemeClr val="tx1"/>
              </a:solidFill>
            </a:rPr>
            <a:t>Устранено 202 финансовых нарушения на общую сумму 330 044,9 тыс.руб. или 54,5% от установленного объема нарушений; возмещено в бюджет города Твери 2 388,5 тыс.руб. (в порядке судебного производства – 527,2 тыс.руб.)</a:t>
          </a:r>
          <a:endParaRPr lang="ru-RU" sz="1300" b="1" dirty="0">
            <a:solidFill>
              <a:schemeClr val="tx1"/>
            </a:solidFill>
          </a:endParaRPr>
        </a:p>
      </dgm:t>
    </dgm:pt>
    <dgm:pt modelId="{2631FD34-A1BE-4588-B8A9-27F3FAAEA8DA}" type="parTrans" cxnId="{EA542BDD-903A-4813-AA17-CC6E6B8677E3}">
      <dgm:prSet/>
      <dgm:spPr/>
      <dgm:t>
        <a:bodyPr/>
        <a:lstStyle/>
        <a:p>
          <a:endParaRPr lang="ru-RU"/>
        </a:p>
      </dgm:t>
    </dgm:pt>
    <dgm:pt modelId="{F5C65F31-FB29-4AA5-B786-F4A25ECF842B}" type="sibTrans" cxnId="{EA542BDD-903A-4813-AA17-CC6E6B8677E3}">
      <dgm:prSet/>
      <dgm:spPr/>
      <dgm:t>
        <a:bodyPr/>
        <a:lstStyle/>
        <a:p>
          <a:endParaRPr lang="ru-RU"/>
        </a:p>
      </dgm:t>
    </dgm:pt>
    <dgm:pt modelId="{FFE68807-43B2-4F94-BE1F-1AD8CED8221C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bg1">
              <a:lumMod val="6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</a:pPr>
          <a:r>
            <a:rPr lang="ru-RU" sz="1400" b="1" dirty="0" smtClean="0">
              <a:solidFill>
                <a:schemeClr val="tx1"/>
              </a:solidFill>
            </a:rPr>
            <a:t>    </a:t>
          </a:r>
        </a:p>
        <a:p>
          <a:pPr algn="l">
            <a:lnSpc>
              <a:spcPct val="90000"/>
            </a:lnSpc>
          </a:pPr>
          <a:r>
            <a:rPr lang="ru-RU" sz="1300" b="1" dirty="0" smtClean="0">
              <a:solidFill>
                <a:schemeClr val="tx1"/>
              </a:solidFill>
            </a:rPr>
            <a:t>По результатам осуществления внешнего муниципального контроля:</a:t>
          </a:r>
        </a:p>
        <a:p>
          <a:pPr algn="just">
            <a:lnSpc>
              <a:spcPct val="100000"/>
            </a:lnSpc>
          </a:pPr>
          <a:r>
            <a:rPr lang="ru-RU" sz="1300" b="1" dirty="0" smtClean="0">
              <a:solidFill>
                <a:schemeClr val="tx1"/>
              </a:solidFill>
            </a:rPr>
            <a:t> - </a:t>
          </a:r>
          <a:r>
            <a:rPr lang="ru-RU" sz="1200" b="1" dirty="0" smtClean="0">
              <a:solidFill>
                <a:schemeClr val="tx1"/>
              </a:solidFill>
            </a:rPr>
            <a:t>по сравнению с 2018 годом сократилась на 15,5% общая сумма финансовых нарушений, связанных с исполнением требований </a:t>
          </a:r>
          <a:r>
            <a:rPr lang="ru-RU" sz="1200" b="1" i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Федерального закона от 05.04.2013  №44-ФЗ  «О контрактной системе в сфере закупок товаров, работ, услуг для обеспечения государственных и муниципальных нужд»;</a:t>
          </a:r>
        </a:p>
        <a:p>
          <a:pPr algn="just">
            <a:lnSpc>
              <a:spcPct val="90000"/>
            </a:lnSpc>
          </a:pPr>
          <a:r>
            <a:rPr lang="ru-RU" sz="1200" b="1" i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- исключены случаи включения в мероприятия АИП объектов </a:t>
          </a:r>
          <a:r>
            <a:rPr lang="ru-RU" sz="1200" b="1" dirty="0" smtClean="0">
              <a:solidFill>
                <a:schemeClr val="tx1"/>
              </a:solidFill>
              <a:latin typeface="+mn-lt"/>
              <a:cs typeface="Calibri" pitchFamily="34" charset="0"/>
            </a:rPr>
            <a:t>с  неоформленными правоустанавливающими документами в целях их своевременной дальнейшей  реализации;</a:t>
          </a:r>
        </a:p>
        <a:p>
          <a:pPr algn="just">
            <a:lnSpc>
              <a:spcPct val="90000"/>
            </a:lnSpc>
          </a:pPr>
          <a:r>
            <a:rPr lang="ru-RU" sz="1200" b="1" i="0" dirty="0" smtClean="0">
              <a:solidFill>
                <a:schemeClr val="tx1"/>
              </a:solidFill>
              <a:latin typeface="+mn-lt"/>
              <a:ea typeface="+mn-ea"/>
              <a:cs typeface="Calibri" pitchFamily="34" charset="0"/>
            </a:rPr>
            <a:t> - начата паспортизация озелененных территорий общего пользования города Твери (оформлено 14 паспортов из 250);</a:t>
          </a:r>
        </a:p>
        <a:p>
          <a:pPr algn="just">
            <a:lnSpc>
              <a:spcPct val="90000"/>
            </a:lnSpc>
          </a:pPr>
          <a:r>
            <a:rPr lang="ru-RU" sz="1200" b="1" i="0" dirty="0" smtClean="0">
              <a:solidFill>
                <a:schemeClr val="tx1"/>
              </a:solidFill>
              <a:latin typeface="+mn-lt"/>
              <a:ea typeface="+mn-ea"/>
              <a:cs typeface="Calibri" pitchFamily="34" charset="0"/>
            </a:rPr>
            <a:t>- закончено строительство приюта для животных без владельцев;</a:t>
          </a:r>
        </a:p>
        <a:p>
          <a:pPr algn="just">
            <a:lnSpc>
              <a:spcPct val="90000"/>
            </a:lnSpc>
          </a:pPr>
          <a:r>
            <a:rPr lang="ru-RU" sz="1200" b="1" i="0" dirty="0" smtClean="0">
              <a:solidFill>
                <a:schemeClr val="tx1"/>
              </a:solidFill>
              <a:latin typeface="+mn-lt"/>
              <a:ea typeface="+mn-ea"/>
              <a:cs typeface="Calibri" pitchFamily="34" charset="0"/>
            </a:rPr>
            <a:t>- исключена возможность незаконного отчуждения имущества, находящегося в муниципальной собственности города;  Администрацией города проведены дополнительные мероприятия, направленные на усиление контроля за сохранностью и использованием муниципального имущества, находящегося в оперативном управлении МУП города Твери; сокращена дебиторская задолженность МУП на 10 130,0 тыс.руб.  </a:t>
          </a:r>
        </a:p>
        <a:p>
          <a:pPr algn="just">
            <a:lnSpc>
              <a:spcPct val="90000"/>
            </a:lnSpc>
          </a:pPr>
          <a:r>
            <a:rPr lang="ru-RU" sz="1300" b="1" i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</a:t>
          </a:r>
          <a:r>
            <a:rPr lang="ru-RU" sz="1300" b="1" dirty="0" smtClean="0">
              <a:solidFill>
                <a:schemeClr val="tx1"/>
              </a:solidFill>
            </a:rPr>
            <a:t>  </a:t>
          </a:r>
          <a:endParaRPr lang="ru-RU" sz="1300" b="1" dirty="0">
            <a:solidFill>
              <a:schemeClr val="tx1"/>
            </a:solidFill>
          </a:endParaRPr>
        </a:p>
      </dgm:t>
    </dgm:pt>
    <dgm:pt modelId="{A57B929D-920C-4135-8344-3E9DE865A94C}" type="parTrans" cxnId="{3B26585E-F9DD-4A63-ADC0-39F0AF79277B}">
      <dgm:prSet/>
      <dgm:spPr/>
      <dgm:t>
        <a:bodyPr/>
        <a:lstStyle/>
        <a:p>
          <a:endParaRPr lang="ru-RU"/>
        </a:p>
      </dgm:t>
    </dgm:pt>
    <dgm:pt modelId="{475D27A9-1099-4F91-832B-B8FE352B6879}" type="sibTrans" cxnId="{3B26585E-F9DD-4A63-ADC0-39F0AF79277B}">
      <dgm:prSet/>
      <dgm:spPr/>
      <dgm:t>
        <a:bodyPr/>
        <a:lstStyle/>
        <a:p>
          <a:endParaRPr lang="ru-RU"/>
        </a:p>
      </dgm:t>
    </dgm:pt>
    <dgm:pt modelId="{04A0B406-8C7D-46DE-8195-E825A9F36C31}" type="pres">
      <dgm:prSet presAssocID="{B674B1E5-68DB-4941-A1AA-14C0BABAF9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8DEC2-1EC9-4CBC-82FA-749891920720}" type="pres">
      <dgm:prSet presAssocID="{D784406D-F0BE-4FF5-85EF-D4A9321D3A2B}" presName="parentLin" presStyleCnt="0"/>
      <dgm:spPr/>
    </dgm:pt>
    <dgm:pt modelId="{B1F29BDB-5B98-4E60-AD83-6151B04572C1}" type="pres">
      <dgm:prSet presAssocID="{D784406D-F0BE-4FF5-85EF-D4A9321D3A2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63A21BD-0043-44AC-8DBD-7605CC5F1CBD}" type="pres">
      <dgm:prSet presAssocID="{D784406D-F0BE-4FF5-85EF-D4A9321D3A2B}" presName="parentText" presStyleLbl="node1" presStyleIdx="0" presStyleCnt="2" custScaleX="171962" custScaleY="40714" custLinFactX="-1448" custLinFactNeighborX="-100000" custLinFactNeighborY="-4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1AFE8-2023-4059-9979-0388C81EB79B}" type="pres">
      <dgm:prSet presAssocID="{D784406D-F0BE-4FF5-85EF-D4A9321D3A2B}" presName="negativeSpace" presStyleCnt="0"/>
      <dgm:spPr/>
    </dgm:pt>
    <dgm:pt modelId="{86FECA51-044E-4852-AD73-C4D8436E5BE6}" type="pres">
      <dgm:prSet presAssocID="{D784406D-F0BE-4FF5-85EF-D4A9321D3A2B}" presName="childText" presStyleLbl="conFgAcc1" presStyleIdx="0" presStyleCnt="2" custScaleX="98276" custScaleY="43342" custLinFactY="964" custLinFactNeighborX="1235" custLinFactNeighborY="100000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1119F5CA-7275-47C1-8A7A-686B60F0A988}" type="pres">
      <dgm:prSet presAssocID="{F5C65F31-FB29-4AA5-B786-F4A25ECF842B}" presName="spaceBetweenRectangles" presStyleCnt="0"/>
      <dgm:spPr/>
    </dgm:pt>
    <dgm:pt modelId="{1C53CEC4-9B96-41C3-A15E-30EBBD13C962}" type="pres">
      <dgm:prSet presAssocID="{FFE68807-43B2-4F94-BE1F-1AD8CED8221C}" presName="parentLin" presStyleCnt="0"/>
      <dgm:spPr/>
    </dgm:pt>
    <dgm:pt modelId="{636FCB6F-4B59-4AA4-95F8-D3BDB2AB6266}" type="pres">
      <dgm:prSet presAssocID="{FFE68807-43B2-4F94-BE1F-1AD8CED8221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137FDB3-75CB-40D3-BBA8-B6C400873CE4}" type="pres">
      <dgm:prSet presAssocID="{FFE68807-43B2-4F94-BE1F-1AD8CED8221C}" presName="parentText" presStyleLbl="node1" presStyleIdx="1" presStyleCnt="2" custScaleX="200584" custScaleY="141174" custLinFactX="0" custLinFactNeighborX="-100000" custLinFactNeighborY="11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31484-1163-4102-B809-CF2812702657}" type="pres">
      <dgm:prSet presAssocID="{FFE68807-43B2-4F94-BE1F-1AD8CED8221C}" presName="negativeSpace" presStyleCnt="0"/>
      <dgm:spPr/>
    </dgm:pt>
    <dgm:pt modelId="{85765538-C80D-41F5-B114-20FED86CA09F}" type="pres">
      <dgm:prSet presAssocID="{FFE68807-43B2-4F94-BE1F-1AD8CED8221C}" presName="childText" presStyleLbl="conFgAcc1" presStyleIdx="1" presStyleCnt="2" custScaleX="98276" custScaleY="69662" custLinFactNeighborX="1544" custLinFactNeighborY="19721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EA542BDD-903A-4813-AA17-CC6E6B8677E3}" srcId="{B674B1E5-68DB-4941-A1AA-14C0BABAF909}" destId="{D784406D-F0BE-4FF5-85EF-D4A9321D3A2B}" srcOrd="0" destOrd="0" parTransId="{2631FD34-A1BE-4588-B8A9-27F3FAAEA8DA}" sibTransId="{F5C65F31-FB29-4AA5-B786-F4A25ECF842B}"/>
    <dgm:cxn modelId="{8CA13912-7855-4C54-8784-2FFA22E463BA}" type="presOf" srcId="{B674B1E5-68DB-4941-A1AA-14C0BABAF909}" destId="{04A0B406-8C7D-46DE-8195-E825A9F36C31}" srcOrd="0" destOrd="0" presId="urn:microsoft.com/office/officeart/2005/8/layout/list1"/>
    <dgm:cxn modelId="{995F1254-7F43-4876-B26C-6C1C52AC65FE}" type="presOf" srcId="{D784406D-F0BE-4FF5-85EF-D4A9321D3A2B}" destId="{F63A21BD-0043-44AC-8DBD-7605CC5F1CBD}" srcOrd="1" destOrd="0" presId="urn:microsoft.com/office/officeart/2005/8/layout/list1"/>
    <dgm:cxn modelId="{3B26585E-F9DD-4A63-ADC0-39F0AF79277B}" srcId="{B674B1E5-68DB-4941-A1AA-14C0BABAF909}" destId="{FFE68807-43B2-4F94-BE1F-1AD8CED8221C}" srcOrd="1" destOrd="0" parTransId="{A57B929D-920C-4135-8344-3E9DE865A94C}" sibTransId="{475D27A9-1099-4F91-832B-B8FE352B6879}"/>
    <dgm:cxn modelId="{A0430855-FF06-497B-A83D-69FD4A3AC9A7}" type="presOf" srcId="{FFE68807-43B2-4F94-BE1F-1AD8CED8221C}" destId="{636FCB6F-4B59-4AA4-95F8-D3BDB2AB6266}" srcOrd="0" destOrd="0" presId="urn:microsoft.com/office/officeart/2005/8/layout/list1"/>
    <dgm:cxn modelId="{980D1A5D-5BF8-4170-8134-880810C25757}" type="presOf" srcId="{FFE68807-43B2-4F94-BE1F-1AD8CED8221C}" destId="{4137FDB3-75CB-40D3-BBA8-B6C400873CE4}" srcOrd="1" destOrd="0" presId="urn:microsoft.com/office/officeart/2005/8/layout/list1"/>
    <dgm:cxn modelId="{C647EA2C-EBD7-4D0B-A8BF-DA9A29119CAB}" type="presOf" srcId="{D784406D-F0BE-4FF5-85EF-D4A9321D3A2B}" destId="{B1F29BDB-5B98-4E60-AD83-6151B04572C1}" srcOrd="0" destOrd="0" presId="urn:microsoft.com/office/officeart/2005/8/layout/list1"/>
    <dgm:cxn modelId="{6D57797F-9CA0-4CB0-8384-5B013D7DC079}" type="presParOf" srcId="{04A0B406-8C7D-46DE-8195-E825A9F36C31}" destId="{0D88DEC2-1EC9-4CBC-82FA-749891920720}" srcOrd="0" destOrd="0" presId="urn:microsoft.com/office/officeart/2005/8/layout/list1"/>
    <dgm:cxn modelId="{E2B6C2C9-2A62-4444-8F2F-65679135AC06}" type="presParOf" srcId="{0D88DEC2-1EC9-4CBC-82FA-749891920720}" destId="{B1F29BDB-5B98-4E60-AD83-6151B04572C1}" srcOrd="0" destOrd="0" presId="urn:microsoft.com/office/officeart/2005/8/layout/list1"/>
    <dgm:cxn modelId="{3E0FDA3E-D01B-45E7-82F5-C169EC4FCA0B}" type="presParOf" srcId="{0D88DEC2-1EC9-4CBC-82FA-749891920720}" destId="{F63A21BD-0043-44AC-8DBD-7605CC5F1CBD}" srcOrd="1" destOrd="0" presId="urn:microsoft.com/office/officeart/2005/8/layout/list1"/>
    <dgm:cxn modelId="{81A79DF4-598B-4204-A4A2-25E2EC326F83}" type="presParOf" srcId="{04A0B406-8C7D-46DE-8195-E825A9F36C31}" destId="{76A1AFE8-2023-4059-9979-0388C81EB79B}" srcOrd="1" destOrd="0" presId="urn:microsoft.com/office/officeart/2005/8/layout/list1"/>
    <dgm:cxn modelId="{A0A4B91E-83E7-4B80-A33D-53CF4D5FEFCA}" type="presParOf" srcId="{04A0B406-8C7D-46DE-8195-E825A9F36C31}" destId="{86FECA51-044E-4852-AD73-C4D8436E5BE6}" srcOrd="2" destOrd="0" presId="urn:microsoft.com/office/officeart/2005/8/layout/list1"/>
    <dgm:cxn modelId="{370E8F06-AEDD-473B-97AD-86A3BFC2BD67}" type="presParOf" srcId="{04A0B406-8C7D-46DE-8195-E825A9F36C31}" destId="{1119F5CA-7275-47C1-8A7A-686B60F0A988}" srcOrd="3" destOrd="0" presId="urn:microsoft.com/office/officeart/2005/8/layout/list1"/>
    <dgm:cxn modelId="{D61B4CB4-488C-4A6A-80A1-6FCA5F52C5E4}" type="presParOf" srcId="{04A0B406-8C7D-46DE-8195-E825A9F36C31}" destId="{1C53CEC4-9B96-41C3-A15E-30EBBD13C962}" srcOrd="4" destOrd="0" presId="urn:microsoft.com/office/officeart/2005/8/layout/list1"/>
    <dgm:cxn modelId="{9ED89AAC-3BC1-44DC-ABE2-C5FDE1468FE8}" type="presParOf" srcId="{1C53CEC4-9B96-41C3-A15E-30EBBD13C962}" destId="{636FCB6F-4B59-4AA4-95F8-D3BDB2AB6266}" srcOrd="0" destOrd="0" presId="urn:microsoft.com/office/officeart/2005/8/layout/list1"/>
    <dgm:cxn modelId="{A14D8B18-AD03-4F69-BFE5-3E61425C50F2}" type="presParOf" srcId="{1C53CEC4-9B96-41C3-A15E-30EBBD13C962}" destId="{4137FDB3-75CB-40D3-BBA8-B6C400873CE4}" srcOrd="1" destOrd="0" presId="urn:microsoft.com/office/officeart/2005/8/layout/list1"/>
    <dgm:cxn modelId="{D4771A63-3ACC-40E7-846E-96CE650888A1}" type="presParOf" srcId="{04A0B406-8C7D-46DE-8195-E825A9F36C31}" destId="{02D31484-1163-4102-B809-CF2812702657}" srcOrd="5" destOrd="0" presId="urn:microsoft.com/office/officeart/2005/8/layout/list1"/>
    <dgm:cxn modelId="{DD6EDF8C-8616-4506-8A17-A3D89D7A565E}" type="presParOf" srcId="{04A0B406-8C7D-46DE-8195-E825A9F36C31}" destId="{85765538-C80D-41F5-B114-20FED86CA09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F6B9F-B9EF-40F6-927F-A7FCD252F6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76A54C-530B-4B5B-9B70-F999C5D9B64A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b="1" dirty="0" smtClean="0">
              <a:solidFill>
                <a:srgbClr val="C00000"/>
              </a:solidFill>
            </a:rPr>
            <a:t>В части благоустройства:</a:t>
          </a:r>
          <a:r>
            <a:rPr lang="ru-RU" sz="1300" b="1" dirty="0" smtClean="0">
              <a:solidFill>
                <a:schemeClr val="tx1"/>
              </a:solidFill>
            </a:rPr>
            <a:t> </a:t>
          </a:r>
          <a:r>
            <a:rPr lang="ru-RU" sz="1300" b="1" dirty="0" smtClean="0">
              <a:solidFill>
                <a:sysClr val="windowText" lastClr="000000"/>
              </a:solidFill>
            </a:rPr>
            <a:t>не закончена инвентаризация и паспортизация озелененных территорий общего пользования города Твери, позволяющая оценить реальное состояние зеленых насаждений </a:t>
          </a:r>
          <a:endParaRPr lang="ru-RU" sz="1300" b="1" dirty="0">
            <a:solidFill>
              <a:sysClr val="windowText" lastClr="000000"/>
            </a:solidFill>
          </a:endParaRPr>
        </a:p>
      </dgm:t>
    </dgm:pt>
    <dgm:pt modelId="{18771964-0751-461E-A735-23C885633846}" type="parTrans" cxnId="{B6B39E6A-5759-41E4-938F-BED3F5161C0F}">
      <dgm:prSet/>
      <dgm:spPr/>
      <dgm:t>
        <a:bodyPr/>
        <a:lstStyle/>
        <a:p>
          <a:endParaRPr lang="ru-RU"/>
        </a:p>
      </dgm:t>
    </dgm:pt>
    <dgm:pt modelId="{03E00337-EB4C-434E-AD94-FF7B24BBA273}" type="sibTrans" cxnId="{B6B39E6A-5759-41E4-938F-BED3F5161C0F}">
      <dgm:prSet/>
      <dgm:spPr/>
      <dgm:t>
        <a:bodyPr/>
        <a:lstStyle/>
        <a:p>
          <a:endParaRPr lang="ru-RU"/>
        </a:p>
      </dgm:t>
    </dgm:pt>
    <dgm:pt modelId="{43B779F2-6F22-4673-9287-C5C93A203827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</a:pPr>
          <a:endParaRPr lang="ru-RU" sz="1300" b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300" b="1" dirty="0" smtClean="0">
              <a:solidFill>
                <a:srgbClr val="C00000"/>
              </a:solidFill>
            </a:rPr>
            <a:t>В социальной сфере:</a:t>
          </a:r>
          <a:r>
            <a:rPr lang="ru-RU" sz="1300" b="1" dirty="0" smtClean="0">
              <a:solidFill>
                <a:schemeClr val="tx1"/>
              </a:solidFill>
            </a:rPr>
            <a:t> ненадлежащее качество   поставки продуктов питания в общеобразовательных и дошкольных учебных  заведениях города</a:t>
          </a:r>
        </a:p>
        <a:p>
          <a:pPr>
            <a:lnSpc>
              <a:spcPct val="90000"/>
            </a:lnSpc>
          </a:pPr>
          <a:r>
            <a:rPr lang="ru-RU" sz="1200" b="1" dirty="0" smtClean="0">
              <a:solidFill>
                <a:schemeClr val="tx1"/>
              </a:solidFill>
            </a:rPr>
            <a:t> </a:t>
          </a:r>
          <a:endParaRPr lang="ru-RU" sz="1200" b="1" dirty="0">
            <a:solidFill>
              <a:schemeClr val="tx1"/>
            </a:solidFill>
          </a:endParaRPr>
        </a:p>
      </dgm:t>
    </dgm:pt>
    <dgm:pt modelId="{A544EE5E-F77B-4035-B645-4B1A17D960C8}" type="parTrans" cxnId="{F2FC4B3E-00DB-492B-8D27-EB7BDCECA6ED}">
      <dgm:prSet/>
      <dgm:spPr/>
      <dgm:t>
        <a:bodyPr/>
        <a:lstStyle/>
        <a:p>
          <a:endParaRPr lang="ru-RU"/>
        </a:p>
      </dgm:t>
    </dgm:pt>
    <dgm:pt modelId="{AFCCD386-E175-4D9B-84B3-C2D7B62D2DCA}" type="sibTrans" cxnId="{F2FC4B3E-00DB-492B-8D27-EB7BDCECA6ED}">
      <dgm:prSet/>
      <dgm:spPr/>
      <dgm:t>
        <a:bodyPr/>
        <a:lstStyle/>
        <a:p>
          <a:endParaRPr lang="ru-RU"/>
        </a:p>
      </dgm:t>
    </dgm:pt>
    <dgm:pt modelId="{20B7DF05-6516-4A68-9B5B-C85859F80F16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b="1" dirty="0" smtClean="0">
              <a:solidFill>
                <a:srgbClr val="C00000"/>
              </a:solidFill>
            </a:rPr>
            <a:t>В сфере ЖКХ:</a:t>
          </a:r>
          <a:r>
            <a:rPr lang="ru-RU" sz="1300" b="1" dirty="0" smtClean="0">
              <a:solidFill>
                <a:schemeClr val="tx1"/>
              </a:solidFill>
            </a:rPr>
            <a:t> чрезмерные р</a:t>
          </a:r>
          <a:r>
            <a:rPr lang="ru-RU" sz="1300" b="1" dirty="0" smtClean="0">
              <a:solidFill>
                <a:sysClr val="windowText" lastClr="000000"/>
              </a:solidFill>
            </a:rPr>
            <a:t>асходы бюджета города на содержание муниципального жилищного фонда: свободного, непригодного для проживания и находящегося в незаконном пользовании </a:t>
          </a:r>
          <a:endParaRPr lang="ru-RU" sz="1300" b="1" dirty="0">
            <a:solidFill>
              <a:sysClr val="windowText" lastClr="000000"/>
            </a:solidFill>
          </a:endParaRPr>
        </a:p>
      </dgm:t>
    </dgm:pt>
    <dgm:pt modelId="{BC7BED5E-70BF-4C28-AB5A-E289C4C5372A}" type="parTrans" cxnId="{A25AC8D2-4B90-45A1-AE92-9402183997AB}">
      <dgm:prSet/>
      <dgm:spPr/>
      <dgm:t>
        <a:bodyPr/>
        <a:lstStyle/>
        <a:p>
          <a:endParaRPr lang="ru-RU"/>
        </a:p>
      </dgm:t>
    </dgm:pt>
    <dgm:pt modelId="{1FC77E9E-B7D5-4E4F-9A15-4FC09F81F60A}" type="sibTrans" cxnId="{A25AC8D2-4B90-45A1-AE92-9402183997AB}">
      <dgm:prSet/>
      <dgm:spPr/>
      <dgm:t>
        <a:bodyPr/>
        <a:lstStyle/>
        <a:p>
          <a:endParaRPr lang="ru-RU"/>
        </a:p>
      </dgm:t>
    </dgm:pt>
    <dgm:pt modelId="{873E8DB7-4F9E-49D5-A0E3-955411C70DAA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b="1" dirty="0" smtClean="0">
              <a:solidFill>
                <a:srgbClr val="C00000"/>
              </a:solidFill>
            </a:rPr>
            <a:t>Деятельность муниципальных учреждений:</a:t>
          </a:r>
          <a:r>
            <a:rPr lang="ru-RU" sz="1300" b="1" dirty="0" smtClean="0">
              <a:solidFill>
                <a:schemeClr val="tx1"/>
              </a:solidFill>
            </a:rPr>
            <a:t> отсутствие должного контроля  со стороны Администрации города за деятельностью МУП</a:t>
          </a:r>
          <a:endParaRPr lang="ru-RU" sz="1300" b="1" dirty="0">
            <a:solidFill>
              <a:srgbClr val="C00000"/>
            </a:solidFill>
          </a:endParaRPr>
        </a:p>
      </dgm:t>
    </dgm:pt>
    <dgm:pt modelId="{7E3994E9-85AE-4B71-98D3-00D868AE079E}" type="parTrans" cxnId="{9D2C6DD3-B7D0-40D7-B0F8-BFC7083DD003}">
      <dgm:prSet/>
      <dgm:spPr/>
      <dgm:t>
        <a:bodyPr/>
        <a:lstStyle/>
        <a:p>
          <a:endParaRPr lang="ru-RU"/>
        </a:p>
      </dgm:t>
    </dgm:pt>
    <dgm:pt modelId="{2474EE21-7EF1-4E2A-A7F2-268D46FC1297}" type="sibTrans" cxnId="{9D2C6DD3-B7D0-40D7-B0F8-BFC7083DD003}">
      <dgm:prSet/>
      <dgm:spPr/>
      <dgm:t>
        <a:bodyPr/>
        <a:lstStyle/>
        <a:p>
          <a:endParaRPr lang="ru-RU"/>
        </a:p>
      </dgm:t>
    </dgm:pt>
    <dgm:pt modelId="{4A58E019-13EF-404A-8B25-337685A48684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b="1" dirty="0" smtClean="0">
              <a:solidFill>
                <a:srgbClr val="C00000"/>
              </a:solidFill>
            </a:rPr>
            <a:t>В части разработки и утверждения МП:</a:t>
          </a:r>
          <a:r>
            <a:rPr lang="ru-RU" sz="1300" b="1" dirty="0" smtClean="0">
              <a:solidFill>
                <a:schemeClr val="tx1"/>
              </a:solidFill>
            </a:rPr>
            <a:t> отсутствие соответствия показателей (индикаторов) МП с показателями, определенными документами стратегического планирования</a:t>
          </a:r>
          <a:endParaRPr lang="ru-RU" sz="1300" b="1" dirty="0">
            <a:solidFill>
              <a:srgbClr val="C00000"/>
            </a:solidFill>
          </a:endParaRPr>
        </a:p>
      </dgm:t>
    </dgm:pt>
    <dgm:pt modelId="{13D308BF-DAE1-4B39-9360-AE22C81CE982}" type="parTrans" cxnId="{934CE61E-7B71-4C7E-B9DE-3C5066E3B3D1}">
      <dgm:prSet/>
      <dgm:spPr/>
      <dgm:t>
        <a:bodyPr/>
        <a:lstStyle/>
        <a:p>
          <a:endParaRPr lang="ru-RU"/>
        </a:p>
      </dgm:t>
    </dgm:pt>
    <dgm:pt modelId="{FB020FFA-963C-473F-96E4-810C62ADFF54}" type="sibTrans" cxnId="{934CE61E-7B71-4C7E-B9DE-3C5066E3B3D1}">
      <dgm:prSet/>
      <dgm:spPr/>
      <dgm:t>
        <a:bodyPr/>
        <a:lstStyle/>
        <a:p>
          <a:endParaRPr lang="ru-RU"/>
        </a:p>
      </dgm:t>
    </dgm:pt>
    <dgm:pt modelId="{BCE77C03-9785-49F4-AB0A-3E74BAB22928}" type="pres">
      <dgm:prSet presAssocID="{B9BF6B9F-B9EF-40F6-927F-A7FCD252F6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E04D1D-4281-474C-8791-1C277D48EF5B}" type="pres">
      <dgm:prSet presAssocID="{0076A54C-530B-4B5B-9B70-F999C5D9B64A}" presName="node" presStyleLbl="node1" presStyleIdx="0" presStyleCnt="5" custScaleY="128349" custLinFactNeighborX="-2638" custLinFactNeighborY="-6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77374-DEFB-4FD6-97BB-567D2F0F6F5C}" type="pres">
      <dgm:prSet presAssocID="{03E00337-EB4C-434E-AD94-FF7B24BBA273}" presName="sibTrans" presStyleCnt="0"/>
      <dgm:spPr/>
    </dgm:pt>
    <dgm:pt modelId="{BE066333-3D38-4804-BE43-33D7CA7EA131}" type="pres">
      <dgm:prSet presAssocID="{43B779F2-6F22-4673-9287-C5C93A203827}" presName="node" presStyleLbl="node1" presStyleIdx="1" presStyleCnt="5" custScaleY="90488" custLinFactNeighborX="-118" custLinFactNeighborY="-1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56F61-0938-464B-93E5-C95074464463}" type="pres">
      <dgm:prSet presAssocID="{AFCCD386-E175-4D9B-84B3-C2D7B62D2DCA}" presName="sibTrans" presStyleCnt="0"/>
      <dgm:spPr/>
    </dgm:pt>
    <dgm:pt modelId="{CC746842-07E8-4CC2-B4C2-389081457367}" type="pres">
      <dgm:prSet presAssocID="{20B7DF05-6516-4A68-9B5B-C85859F80F16}" presName="node" presStyleLbl="node1" presStyleIdx="2" presStyleCnt="5" custScaleY="128081" custLinFactNeighborX="-571" custLinFactNeighborY="-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F0083-828D-4B79-BA32-93D5757973A4}" type="pres">
      <dgm:prSet presAssocID="{1FC77E9E-B7D5-4E4F-9A15-4FC09F81F60A}" presName="sibTrans" presStyleCnt="0"/>
      <dgm:spPr/>
    </dgm:pt>
    <dgm:pt modelId="{4268CC5C-5A9B-4286-8263-167CC26C7829}" type="pres">
      <dgm:prSet presAssocID="{873E8DB7-4F9E-49D5-A0E3-955411C70DAA}" presName="node" presStyleLbl="node1" presStyleIdx="3" presStyleCnt="5" custLinFactNeighborX="-10556" custLinFactNeighborY="6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E515E-EDAC-4D5C-99BA-392D18FEB976}" type="pres">
      <dgm:prSet presAssocID="{2474EE21-7EF1-4E2A-A7F2-268D46FC1297}" presName="sibTrans" presStyleCnt="0"/>
      <dgm:spPr/>
    </dgm:pt>
    <dgm:pt modelId="{84A821C2-B2EF-4D94-A654-9129E0FEB76A}" type="pres">
      <dgm:prSet presAssocID="{4A58E019-13EF-404A-8B25-337685A48684}" presName="node" presStyleLbl="node1" presStyleIdx="4" presStyleCnt="5" custLinFactNeighborX="30048" custLinFactNeighborY="6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AC8D2-4B90-45A1-AE92-9402183997AB}" srcId="{B9BF6B9F-B9EF-40F6-927F-A7FCD252F661}" destId="{20B7DF05-6516-4A68-9B5B-C85859F80F16}" srcOrd="2" destOrd="0" parTransId="{BC7BED5E-70BF-4C28-AB5A-E289C4C5372A}" sibTransId="{1FC77E9E-B7D5-4E4F-9A15-4FC09F81F60A}"/>
    <dgm:cxn modelId="{B6B39E6A-5759-41E4-938F-BED3F5161C0F}" srcId="{B9BF6B9F-B9EF-40F6-927F-A7FCD252F661}" destId="{0076A54C-530B-4B5B-9B70-F999C5D9B64A}" srcOrd="0" destOrd="0" parTransId="{18771964-0751-461E-A735-23C885633846}" sibTransId="{03E00337-EB4C-434E-AD94-FF7B24BBA273}"/>
    <dgm:cxn modelId="{F752F256-3229-46F6-B4F3-8E03E0A4720B}" type="presOf" srcId="{B9BF6B9F-B9EF-40F6-927F-A7FCD252F661}" destId="{BCE77C03-9785-49F4-AB0A-3E74BAB22928}" srcOrd="0" destOrd="0" presId="urn:microsoft.com/office/officeart/2005/8/layout/default"/>
    <dgm:cxn modelId="{934CE61E-7B71-4C7E-B9DE-3C5066E3B3D1}" srcId="{B9BF6B9F-B9EF-40F6-927F-A7FCD252F661}" destId="{4A58E019-13EF-404A-8B25-337685A48684}" srcOrd="4" destOrd="0" parTransId="{13D308BF-DAE1-4B39-9360-AE22C81CE982}" sibTransId="{FB020FFA-963C-473F-96E4-810C62ADFF54}"/>
    <dgm:cxn modelId="{10309C6F-F421-48C4-B415-A8D2AD3BA179}" type="presOf" srcId="{4A58E019-13EF-404A-8B25-337685A48684}" destId="{84A821C2-B2EF-4D94-A654-9129E0FEB76A}" srcOrd="0" destOrd="0" presId="urn:microsoft.com/office/officeart/2005/8/layout/default"/>
    <dgm:cxn modelId="{F2FC4B3E-00DB-492B-8D27-EB7BDCECA6ED}" srcId="{B9BF6B9F-B9EF-40F6-927F-A7FCD252F661}" destId="{43B779F2-6F22-4673-9287-C5C93A203827}" srcOrd="1" destOrd="0" parTransId="{A544EE5E-F77B-4035-B645-4B1A17D960C8}" sibTransId="{AFCCD386-E175-4D9B-84B3-C2D7B62D2DCA}"/>
    <dgm:cxn modelId="{E8A74E19-29F7-4822-8EDD-5A5827D4F1EC}" type="presOf" srcId="{20B7DF05-6516-4A68-9B5B-C85859F80F16}" destId="{CC746842-07E8-4CC2-B4C2-389081457367}" srcOrd="0" destOrd="0" presId="urn:microsoft.com/office/officeart/2005/8/layout/default"/>
    <dgm:cxn modelId="{41654770-60A2-423C-927D-0B0B93A3E8E8}" type="presOf" srcId="{873E8DB7-4F9E-49D5-A0E3-955411C70DAA}" destId="{4268CC5C-5A9B-4286-8263-167CC26C7829}" srcOrd="0" destOrd="0" presId="urn:microsoft.com/office/officeart/2005/8/layout/default"/>
    <dgm:cxn modelId="{63A9ADA0-EA89-4E31-88EF-282712F71407}" type="presOf" srcId="{0076A54C-530B-4B5B-9B70-F999C5D9B64A}" destId="{84E04D1D-4281-474C-8791-1C277D48EF5B}" srcOrd="0" destOrd="0" presId="urn:microsoft.com/office/officeart/2005/8/layout/default"/>
    <dgm:cxn modelId="{05C822C2-6520-400D-B2CB-3AB0B3933EA6}" type="presOf" srcId="{43B779F2-6F22-4673-9287-C5C93A203827}" destId="{BE066333-3D38-4804-BE43-33D7CA7EA131}" srcOrd="0" destOrd="0" presId="urn:microsoft.com/office/officeart/2005/8/layout/default"/>
    <dgm:cxn modelId="{9D2C6DD3-B7D0-40D7-B0F8-BFC7083DD003}" srcId="{B9BF6B9F-B9EF-40F6-927F-A7FCD252F661}" destId="{873E8DB7-4F9E-49D5-A0E3-955411C70DAA}" srcOrd="3" destOrd="0" parTransId="{7E3994E9-85AE-4B71-98D3-00D868AE079E}" sibTransId="{2474EE21-7EF1-4E2A-A7F2-268D46FC1297}"/>
    <dgm:cxn modelId="{5C52021C-8AD8-4766-B340-94ABC0ADA5E7}" type="presParOf" srcId="{BCE77C03-9785-49F4-AB0A-3E74BAB22928}" destId="{84E04D1D-4281-474C-8791-1C277D48EF5B}" srcOrd="0" destOrd="0" presId="urn:microsoft.com/office/officeart/2005/8/layout/default"/>
    <dgm:cxn modelId="{EE90B16C-3E23-4207-A21B-97946D3F95E2}" type="presParOf" srcId="{BCE77C03-9785-49F4-AB0A-3E74BAB22928}" destId="{CA477374-DEFB-4FD6-97BB-567D2F0F6F5C}" srcOrd="1" destOrd="0" presId="urn:microsoft.com/office/officeart/2005/8/layout/default"/>
    <dgm:cxn modelId="{24584E48-A258-4F33-BC4C-866498C2E662}" type="presParOf" srcId="{BCE77C03-9785-49F4-AB0A-3E74BAB22928}" destId="{BE066333-3D38-4804-BE43-33D7CA7EA131}" srcOrd="2" destOrd="0" presId="urn:microsoft.com/office/officeart/2005/8/layout/default"/>
    <dgm:cxn modelId="{35BE130E-3EC7-4475-A1FE-D58FA6D81A5D}" type="presParOf" srcId="{BCE77C03-9785-49F4-AB0A-3E74BAB22928}" destId="{99C56F61-0938-464B-93E5-C95074464463}" srcOrd="3" destOrd="0" presId="urn:microsoft.com/office/officeart/2005/8/layout/default"/>
    <dgm:cxn modelId="{AE37CA71-C858-44CB-B325-FE7B78C5C4F5}" type="presParOf" srcId="{BCE77C03-9785-49F4-AB0A-3E74BAB22928}" destId="{CC746842-07E8-4CC2-B4C2-389081457367}" srcOrd="4" destOrd="0" presId="urn:microsoft.com/office/officeart/2005/8/layout/default"/>
    <dgm:cxn modelId="{D10794E5-B136-4E79-9B7F-D27D29AE8656}" type="presParOf" srcId="{BCE77C03-9785-49F4-AB0A-3E74BAB22928}" destId="{B37F0083-828D-4B79-BA32-93D5757973A4}" srcOrd="5" destOrd="0" presId="urn:microsoft.com/office/officeart/2005/8/layout/default"/>
    <dgm:cxn modelId="{6653D3FE-DB5C-4B5C-A72E-50BA0B2E6685}" type="presParOf" srcId="{BCE77C03-9785-49F4-AB0A-3E74BAB22928}" destId="{4268CC5C-5A9B-4286-8263-167CC26C7829}" srcOrd="6" destOrd="0" presId="urn:microsoft.com/office/officeart/2005/8/layout/default"/>
    <dgm:cxn modelId="{3FC85F79-C124-4459-B0AE-3EE84DD80546}" type="presParOf" srcId="{BCE77C03-9785-49F4-AB0A-3E74BAB22928}" destId="{CCFE515E-EDAC-4D5C-99BA-392D18FEB976}" srcOrd="7" destOrd="0" presId="urn:microsoft.com/office/officeart/2005/8/layout/default"/>
    <dgm:cxn modelId="{65896A9D-957B-4B8D-88D1-717A1E08F08D}" type="presParOf" srcId="{BCE77C03-9785-49F4-AB0A-3E74BAB22928}" destId="{84A821C2-B2EF-4D94-A654-9129E0FEB76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E0EA3-06DC-4938-ADE2-8A67801E6146}">
      <dsp:nvSpPr>
        <dsp:cNvPr id="0" name=""/>
        <dsp:cNvSpPr/>
      </dsp:nvSpPr>
      <dsp:spPr>
        <a:xfrm>
          <a:off x="0" y="669576"/>
          <a:ext cx="7152456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4B1E1-7316-4DCD-A236-DE07334F39F3}">
      <dsp:nvSpPr>
        <dsp:cNvPr id="0" name=""/>
        <dsp:cNvSpPr/>
      </dsp:nvSpPr>
      <dsp:spPr>
        <a:xfrm>
          <a:off x="28226" y="332555"/>
          <a:ext cx="6808060" cy="1298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</a:rPr>
            <a:t>По результатам проведения мероприятий объектам проверки даны предложения в части:</a:t>
          </a:r>
        </a:p>
        <a:p>
          <a:pPr lvl="0" algn="just" defTabSz="5778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</a:rPr>
            <a:t>- развития доходного потенциала бюджета города;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</a:rPr>
            <a:t>- совершенствования организации работы по управлению муниципальной собственностью, в том числе в части претензионно-исковой деятельности</a:t>
          </a:r>
          <a:endParaRPr lang="ru-RU" sz="1300" b="1" kern="1200" dirty="0">
            <a:solidFill>
              <a:sysClr val="windowText" lastClr="000000"/>
            </a:solidFill>
          </a:endParaRPr>
        </a:p>
      </dsp:txBody>
      <dsp:txXfrm>
        <a:off x="91632" y="395961"/>
        <a:ext cx="6681248" cy="1172068"/>
      </dsp:txXfrm>
    </dsp:sp>
    <dsp:sp modelId="{A296DCF9-46C3-4914-A86F-AE7104AF017E}">
      <dsp:nvSpPr>
        <dsp:cNvPr id="0" name=""/>
        <dsp:cNvSpPr/>
      </dsp:nvSpPr>
      <dsp:spPr>
        <a:xfrm>
          <a:off x="0" y="2955199"/>
          <a:ext cx="7152456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96382-6710-482E-9CF7-4FAB772B4589}">
      <dsp:nvSpPr>
        <dsp:cNvPr id="0" name=""/>
        <dsp:cNvSpPr/>
      </dsp:nvSpPr>
      <dsp:spPr>
        <a:xfrm>
          <a:off x="102095" y="2287494"/>
          <a:ext cx="6806714" cy="156852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just" defTabSz="5778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</a:rPr>
            <a:t>Проведены: финансово-экономические экспертизы решений ТГД, мониторинги реализации мероприятий, направленные на повышение доходной части бюджета города Твери за счет налоговых и неналоговых поступлений, что способствовало дополнительным поступлениям в бюджет города в 2019 году в сумме 149 176,7      тыс.руб., а  также позволят увеличить поступления в доходную часть бюджета города в 2020 году  в сумме 6 450,0 тыс.руб., в 2021 году – 13 820,0 тыс.руб.      </a:t>
          </a:r>
          <a:endParaRPr lang="ru-RU" sz="1300" b="1" kern="1200" dirty="0">
            <a:solidFill>
              <a:sysClr val="windowText" lastClr="000000"/>
            </a:solidFill>
          </a:endParaRPr>
        </a:p>
      </dsp:txBody>
      <dsp:txXfrm>
        <a:off x="178664" y="2364063"/>
        <a:ext cx="6653576" cy="1415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ECA51-044E-4852-AD73-C4D8436E5BE6}">
      <dsp:nvSpPr>
        <dsp:cNvPr id="0" name=""/>
        <dsp:cNvSpPr/>
      </dsp:nvSpPr>
      <dsp:spPr>
        <a:xfrm>
          <a:off x="103158" y="648065"/>
          <a:ext cx="8208923" cy="6990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A21BD-0043-44AC-8DBD-7605CC5F1CBD}">
      <dsp:nvSpPr>
        <dsp:cNvPr id="0" name=""/>
        <dsp:cNvSpPr/>
      </dsp:nvSpPr>
      <dsp:spPr>
        <a:xfrm>
          <a:off x="0" y="377187"/>
          <a:ext cx="8012341" cy="76920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just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Устранено 202 финансовых нарушения на общую сумму 330 044,9 тыс.руб. или 54,5% от установленного объема нарушений; возмещено в бюджет города Твери 2 388,5 тыс.руб. (в порядке судебного производства – 527,2 тыс.руб.)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7549" y="414736"/>
        <a:ext cx="7937243" cy="694103"/>
      </dsp:txXfrm>
    </dsp:sp>
    <dsp:sp modelId="{85765538-C80D-41F5-B114-20FED86CA09F}">
      <dsp:nvSpPr>
        <dsp:cNvPr id="0" name=""/>
        <dsp:cNvSpPr/>
      </dsp:nvSpPr>
      <dsp:spPr>
        <a:xfrm>
          <a:off x="128969" y="3240362"/>
          <a:ext cx="8208923" cy="11235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7FDB3-75CB-40D3-BBA8-B6C400873CE4}">
      <dsp:nvSpPr>
        <dsp:cNvPr id="0" name=""/>
        <dsp:cNvSpPr/>
      </dsp:nvSpPr>
      <dsp:spPr>
        <a:xfrm>
          <a:off x="0" y="1540794"/>
          <a:ext cx="8063169" cy="2667172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По результатам осуществления внешнего муниципального контроля: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 - </a:t>
          </a:r>
          <a:r>
            <a:rPr lang="ru-RU" sz="1200" b="1" kern="1200" dirty="0" smtClean="0">
              <a:solidFill>
                <a:schemeClr val="tx1"/>
              </a:solidFill>
            </a:rPr>
            <a:t>по сравнению с 2018 годом сократилась на 15,5% общая сумма финансовых нарушений, связанных с исполнением требований </a:t>
          </a:r>
          <a:r>
            <a:rPr lang="ru-RU" sz="1200" b="1" i="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Федерального закона от 05.04.2013  №44-ФЗ  «О контрактной системе в сфере закупок товаров, работ, услуг для обеспечения государственных и муниципальных нужд»;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- исключены случаи включения в мероприятия АИП объектов </a:t>
          </a:r>
          <a:r>
            <a:rPr lang="ru-RU" sz="1200" b="1" kern="1200" dirty="0" smtClean="0">
              <a:solidFill>
                <a:schemeClr val="tx1"/>
              </a:solidFill>
              <a:latin typeface="+mn-lt"/>
              <a:cs typeface="Calibri" pitchFamily="34" charset="0"/>
            </a:rPr>
            <a:t>с  неоформленными правоустанавливающими документами в целях их своевременной дальнейшей  реализации;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Calibri" pitchFamily="34" charset="0"/>
            </a:rPr>
            <a:t> - начата паспортизация озелененных территорий общего пользования города Твери (оформлено 14 паспортов из 250);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Calibri" pitchFamily="34" charset="0"/>
            </a:rPr>
            <a:t>- закончено строительство приюта для животных без владельцев;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Calibri" pitchFamily="34" charset="0"/>
            </a:rPr>
            <a:t>- исключена возможность незаконного отчуждения имущества, находящегося в муниципальной собственности города;  Администрацией города проведены дополнительные мероприятия, направленные на усиление контроля за сохранностью и использованием муниципального имущества, находящегося в оперативном управлении МУП города Твери; сокращена дебиторская задолженность МУП на 10 130,0 тыс.руб.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</a:t>
          </a:r>
          <a:r>
            <a:rPr lang="ru-RU" sz="1300" b="1" kern="1200" dirty="0" smtClean="0">
              <a:solidFill>
                <a:schemeClr val="tx1"/>
              </a:solidFill>
            </a:rPr>
            <a:t> 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130201" y="1670995"/>
        <a:ext cx="7802767" cy="2406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04D1D-4281-474C-8791-1C277D48EF5B}">
      <dsp:nvSpPr>
        <dsp:cNvPr id="0" name=""/>
        <dsp:cNvSpPr/>
      </dsp:nvSpPr>
      <dsp:spPr>
        <a:xfrm>
          <a:off x="0" y="216244"/>
          <a:ext cx="2430269" cy="187153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</a:rPr>
            <a:t>В части благоустройства:</a:t>
          </a:r>
          <a:r>
            <a:rPr lang="ru-RU" sz="1300" b="1" kern="1200" dirty="0" smtClean="0">
              <a:solidFill>
                <a:schemeClr val="tx1"/>
              </a:solidFill>
            </a:rPr>
            <a:t> </a:t>
          </a:r>
          <a:r>
            <a:rPr lang="ru-RU" sz="1300" b="1" kern="1200" dirty="0" smtClean="0">
              <a:solidFill>
                <a:sysClr val="windowText" lastClr="000000"/>
              </a:solidFill>
            </a:rPr>
            <a:t>не закончена инвентаризация и паспортизация озелененных территорий общего пользования города Твери, позволяющая оценить реальное состояние зеленых насаждений </a:t>
          </a:r>
          <a:endParaRPr lang="ru-RU" sz="1300" b="1" kern="1200" dirty="0">
            <a:solidFill>
              <a:sysClr val="windowText" lastClr="000000"/>
            </a:solidFill>
          </a:endParaRPr>
        </a:p>
      </dsp:txBody>
      <dsp:txXfrm>
        <a:off x="0" y="216244"/>
        <a:ext cx="2430269" cy="1871536"/>
      </dsp:txXfrm>
    </dsp:sp>
    <dsp:sp modelId="{BE066333-3D38-4804-BE43-33D7CA7EA131}">
      <dsp:nvSpPr>
        <dsp:cNvPr id="0" name=""/>
        <dsp:cNvSpPr/>
      </dsp:nvSpPr>
      <dsp:spPr>
        <a:xfrm>
          <a:off x="2670429" y="336725"/>
          <a:ext cx="2430269" cy="13194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</a:rPr>
            <a:t>В социальной сфере:</a:t>
          </a:r>
          <a:r>
            <a:rPr lang="ru-RU" sz="1300" b="1" kern="1200" dirty="0" smtClean="0">
              <a:solidFill>
                <a:schemeClr val="tx1"/>
              </a:solidFill>
            </a:rPr>
            <a:t> ненадлежащее качество   поставки продуктов питания в общеобразовательных и дошкольных учебных  заведениях города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670429" y="336725"/>
        <a:ext cx="2430269" cy="1319461"/>
      </dsp:txXfrm>
    </dsp:sp>
    <dsp:sp modelId="{CC746842-07E8-4CC2-B4C2-389081457367}">
      <dsp:nvSpPr>
        <dsp:cNvPr id="0" name=""/>
        <dsp:cNvSpPr/>
      </dsp:nvSpPr>
      <dsp:spPr>
        <a:xfrm>
          <a:off x="5332717" y="220152"/>
          <a:ext cx="2430269" cy="186762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</a:rPr>
            <a:t>В сфере ЖКХ:</a:t>
          </a:r>
          <a:r>
            <a:rPr lang="ru-RU" sz="1300" b="1" kern="1200" dirty="0" smtClean="0">
              <a:solidFill>
                <a:schemeClr val="tx1"/>
              </a:solidFill>
            </a:rPr>
            <a:t> чрезмерные р</a:t>
          </a:r>
          <a:r>
            <a:rPr lang="ru-RU" sz="1300" b="1" kern="1200" dirty="0" smtClean="0">
              <a:solidFill>
                <a:sysClr val="windowText" lastClr="000000"/>
              </a:solidFill>
            </a:rPr>
            <a:t>асходы бюджета города на содержание муниципального жилищного фонда: свободного, непригодного для проживания и находящегося в незаконном пользовании </a:t>
          </a:r>
          <a:endParaRPr lang="ru-RU" sz="1300" b="1" kern="1200" dirty="0">
            <a:solidFill>
              <a:sysClr val="windowText" lastClr="000000"/>
            </a:solidFill>
          </a:endParaRPr>
        </a:p>
      </dsp:txBody>
      <dsp:txXfrm>
        <a:off x="5332717" y="220152"/>
        <a:ext cx="2430269" cy="1867628"/>
      </dsp:txXfrm>
    </dsp:sp>
    <dsp:sp modelId="{4268CC5C-5A9B-4286-8263-167CC26C7829}">
      <dsp:nvSpPr>
        <dsp:cNvPr id="0" name=""/>
        <dsp:cNvSpPr/>
      </dsp:nvSpPr>
      <dsp:spPr>
        <a:xfrm>
          <a:off x="1080109" y="2520281"/>
          <a:ext cx="2430269" cy="14581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</a:rPr>
            <a:t>Деятельность муниципальных учреждений:</a:t>
          </a:r>
          <a:r>
            <a:rPr lang="ru-RU" sz="1300" b="1" kern="1200" dirty="0" smtClean="0">
              <a:solidFill>
                <a:schemeClr val="tx1"/>
              </a:solidFill>
            </a:rPr>
            <a:t> отсутствие должного контроля  со стороны Администрации города за деятельностью МУП</a:t>
          </a:r>
          <a:endParaRPr lang="ru-RU" sz="1300" b="1" kern="1200" dirty="0">
            <a:solidFill>
              <a:srgbClr val="C00000"/>
            </a:solidFill>
          </a:endParaRPr>
        </a:p>
      </dsp:txBody>
      <dsp:txXfrm>
        <a:off x="1080109" y="2520281"/>
        <a:ext cx="2430269" cy="1458161"/>
      </dsp:txXfrm>
    </dsp:sp>
    <dsp:sp modelId="{84A821C2-B2EF-4D94-A654-9129E0FEB76A}">
      <dsp:nvSpPr>
        <dsp:cNvPr id="0" name=""/>
        <dsp:cNvSpPr/>
      </dsp:nvSpPr>
      <dsp:spPr>
        <a:xfrm>
          <a:off x="4740193" y="2524743"/>
          <a:ext cx="2430269" cy="14581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</a:rPr>
            <a:t>В части разработки и утверждения МП:</a:t>
          </a:r>
          <a:r>
            <a:rPr lang="ru-RU" sz="1300" b="1" kern="1200" dirty="0" smtClean="0">
              <a:solidFill>
                <a:schemeClr val="tx1"/>
              </a:solidFill>
            </a:rPr>
            <a:t> отсутствие соответствия показателей (индикаторов) МП с показателями, определенными документами стратегического планирования</a:t>
          </a:r>
          <a:endParaRPr lang="ru-RU" sz="1300" b="1" kern="1200" dirty="0">
            <a:solidFill>
              <a:srgbClr val="C00000"/>
            </a:solidFill>
          </a:endParaRPr>
        </a:p>
      </dsp:txBody>
      <dsp:txXfrm>
        <a:off x="4740193" y="2524743"/>
        <a:ext cx="2430269" cy="1458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29BB-807D-4092-B6D9-9A12B14755AE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6B49-CB45-4D92-A75D-31B8AB97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5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1BB3-976D-4946-92B0-2737EB7A0D81}" type="datetime1">
              <a:rPr lang="ru-RU" smtClean="0"/>
              <a:t>01.06.2020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3174-B5BB-4466-AF0E-72D3ACDF4D5E}" type="datetime1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2616-E04F-48D8-9165-7BC293E209AC}" type="datetime1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6EBB-D4AD-4C2E-886B-A71AE3322589}" type="datetime1">
              <a:rPr lang="ru-RU" smtClean="0"/>
              <a:t>01.06.2020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1602-4E99-4F4F-8558-93B9545428DD}" type="datetime1">
              <a:rPr lang="ru-RU" smtClean="0"/>
              <a:t>01.06.2020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804-B0AD-4A89-9261-C6C4E71D9DF9}" type="datetime1">
              <a:rPr lang="ru-RU" smtClean="0"/>
              <a:t>01.06.2020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2CD1-E80A-434F-A35D-660AC18A64C1}" type="datetime1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6D64-C68A-4A02-8480-7CCF86A02CF7}" type="datetime1">
              <a:rPr lang="ru-RU" smtClean="0"/>
              <a:t>01.06.2020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48AA-ABA8-4EA2-9C41-B9EDF21FB5D0}" type="datetime1">
              <a:rPr lang="ru-RU" smtClean="0"/>
              <a:t>01.06.2020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EE38-161C-4B59-B4F4-2725E75EF0DB}" type="datetime1">
              <a:rPr lang="ru-RU" smtClean="0"/>
              <a:t>01.06.2020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E6D5-6D76-464C-B06D-ECD4FEDDD7F4}" type="datetime1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4086BE-F9F6-443E-8FD3-05BBA14433D5}" type="datetime1">
              <a:rPr lang="ru-RU" smtClean="0"/>
              <a:t>01.06.2020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8CE693-806D-4470-A192-F8FEF527E5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568863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7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</a:t>
            </a:r>
            <a:endParaRPr lang="ru-RU" sz="7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1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КОНТРОЛЬНО-СЧЕТНОЙ</a:t>
            </a:r>
            <a:r>
              <a:rPr lang="ru-RU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ПАЛАТЫ</a:t>
            </a:r>
          </a:p>
          <a:p>
            <a:pPr algn="ctr"/>
            <a:r>
              <a:rPr lang="ru-RU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ГОРОДА  ТВЕРИ</a:t>
            </a:r>
          </a:p>
          <a:p>
            <a:pPr algn="ctr"/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ВЫПОЛНЕНИИ ПЛАНА ДЕЯТЕЛЬНОСТИ</a:t>
            </a:r>
          </a:p>
          <a:p>
            <a:pPr algn="ctr"/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 2019  </a:t>
            </a:r>
            <a:r>
              <a:rPr lang="ru-RU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</a:t>
            </a:r>
          </a:p>
          <a:p>
            <a:pPr algn="ctr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611560" y="692696"/>
            <a:ext cx="1008112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02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КОНТРОЛЬ: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мероприятий</a:t>
            </a:r>
            <a:endParaRPr lang="ru-RU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92370055"/>
              </p:ext>
            </p:extLst>
          </p:nvPr>
        </p:nvGraphicFramePr>
        <p:xfrm>
          <a:off x="1367644" y="1916832"/>
          <a:ext cx="74528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ая выноска 9"/>
          <p:cNvSpPr/>
          <p:nvPr/>
        </p:nvSpPr>
        <p:spPr>
          <a:xfrm>
            <a:off x="2123728" y="1772816"/>
            <a:ext cx="2592288" cy="576064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Выявлено нарушений 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(тыс. руб./ ед.)</a:t>
            </a:r>
            <a:endParaRPr lang="ru-RU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1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443664" cy="47393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РЕЗУЛЬТАТИВНОСТЬ  ДЕЯТЕЛЬНОСТИ  КСП                                                в части повышения доходного потенциала бюджета города Твери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997803" cy="10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93097325"/>
              </p:ext>
            </p:extLst>
          </p:nvPr>
        </p:nvGraphicFramePr>
        <p:xfrm>
          <a:off x="1301552" y="2132201"/>
          <a:ext cx="7152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278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839200" cy="4883373"/>
          </a:xfrm>
        </p:spPr>
        <p:txBody>
          <a:bodyPr/>
          <a:lstStyle/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 ДЕЯТЕЛЬНОСТИ  КСП 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в части расходования средств бюджета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</a:p>
          <a:p>
            <a:pPr marL="0" lvl="0" indent="0" algn="ctr">
              <a:buClr>
                <a:srgbClr val="7FD13B"/>
              </a:buClr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12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59540809"/>
              </p:ext>
            </p:extLst>
          </p:nvPr>
        </p:nvGraphicFramePr>
        <p:xfrm>
          <a:off x="683568" y="2132856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787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839200" cy="4739357"/>
          </a:xfrm>
        </p:spPr>
        <p:txBody>
          <a:bodyPr/>
          <a:lstStyle/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ХАРАКТЕР НЕРЕШЕННЫХ ПРОБЛЕМ</a:t>
            </a:r>
          </a:p>
          <a:p>
            <a:pPr marL="0" lvl="0" indent="0" algn="ctr">
              <a:buClr>
                <a:srgbClr val="7FD13B"/>
              </a:buClr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13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3163"/>
            <a:ext cx="7985384" cy="44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0179648"/>
              </p:ext>
            </p:extLst>
          </p:nvPr>
        </p:nvGraphicFramePr>
        <p:xfrm>
          <a:off x="683568" y="1844824"/>
          <a:ext cx="7776864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915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4739357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Clr>
                <a:srgbClr val="7FD13B"/>
              </a:buClr>
              <a:buNone/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ДЕЯТЕЛЬНОСТИ: сайт КСП</a:t>
            </a:r>
          </a:p>
          <a:p>
            <a:pPr marL="0" lvl="0" indent="0" algn="ctr">
              <a:buClr>
                <a:srgbClr val="7FD13B"/>
              </a:buClr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деятельности Контрольно-счетной палаты города Твери размещается </a:t>
            </a: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палаты 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www.ksptver.ru </a:t>
            </a:r>
            <a:endParaRPr lang="ru-RU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ионно-телекоммуникационной сети Интернет</a:t>
            </a:r>
            <a:endParaRPr lang="en-US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основы деятельности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Результаты контрольных и экспертно-аналитических 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мероприятий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 деятельности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Отчеты КСП о выполнении плана деятельности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приема и рассмотрения обращений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Новости и фотоматериалы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Иные сведения</a:t>
            </a:r>
          </a:p>
          <a:p>
            <a:pPr>
              <a:buClr>
                <a:srgbClr val="7FD13B"/>
              </a:buClr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FD13B"/>
              </a:buClr>
              <a:buFontTx/>
              <a:buChar char="-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FD13B"/>
              </a:buCl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удобства пользователей на официальном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КСП доступны: Интернет-приемная и версия для</a:t>
            </a:r>
          </a:p>
          <a:p>
            <a:pPr marL="0" indent="0">
              <a:buClr>
                <a:srgbClr val="7FD13B"/>
              </a:buClr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слабовидящих (инвалидов по зрению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7FD13B"/>
              </a:buClr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14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User\Desktop\Снимок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19" y="2852936"/>
            <a:ext cx="397894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3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839200" cy="473935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lvl="0" indent="0" algn="ctr">
              <a:buClr>
                <a:srgbClr val="7FD13B"/>
              </a:buClr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 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15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45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9" y="5387502"/>
            <a:ext cx="1181828" cy="120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6825547" cy="4883373"/>
          </a:xfrm>
        </p:spPr>
        <p:txBody>
          <a:bodyPr>
            <a:normAutofit/>
          </a:bodyPr>
          <a:lstStyle/>
          <a:p>
            <a:pPr marL="0" lvl="0" indent="0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ОСНОВНЫЕ  НАПРАВЛЕНИЯ  ДЕЯТЕЛЬНОСТИ</a:t>
            </a: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DDDDDD"/>
              </a:buClr>
              <a:buNone/>
            </a:pPr>
            <a:r>
              <a:rPr lang="ru-RU" sz="1600" b="1" dirty="0">
                <a:solidFill>
                  <a:prstClr val="black"/>
                </a:solidFill>
              </a:rPr>
              <a:t>Контроль  бюджетного процесса в части обеспечения  бюджетной </a:t>
            </a:r>
            <a:r>
              <a:rPr lang="ru-RU" sz="1600" b="1" dirty="0" smtClean="0">
                <a:solidFill>
                  <a:prstClr val="black"/>
                </a:solidFill>
              </a:rPr>
              <a:t> устойчивости </a:t>
            </a:r>
            <a:r>
              <a:rPr lang="ru-RU" sz="1600" b="1" dirty="0">
                <a:solidFill>
                  <a:prstClr val="black"/>
                </a:solidFill>
              </a:rPr>
              <a:t>и сбалансированности бюджета города Твери, </a:t>
            </a:r>
            <a:r>
              <a:rPr lang="ru-RU" sz="1600" b="1" dirty="0" smtClean="0">
                <a:solidFill>
                  <a:prstClr val="black"/>
                </a:solidFill>
              </a:rPr>
              <a:t>наполняемости </a:t>
            </a:r>
            <a:r>
              <a:rPr lang="ru-RU" sz="1600" b="1" dirty="0">
                <a:solidFill>
                  <a:prstClr val="black"/>
                </a:solidFill>
              </a:rPr>
              <a:t>доходной части бюджета города в рамках реализации планов мероприятий по мобилизации доходов бюджета</a:t>
            </a:r>
          </a:p>
          <a:p>
            <a:pPr lvl="0">
              <a:buClr>
                <a:srgbClr val="DDDDDD"/>
              </a:buClr>
            </a:pPr>
            <a:endParaRPr lang="ru-RU" sz="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DDDDDD"/>
              </a:buClr>
              <a:buNone/>
            </a:pPr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Анализ исполнения действующих расходных </a:t>
            </a:r>
            <a:r>
              <a:rPr lang="ru-RU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обязательств; недопущение </a:t>
            </a:r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принятия новых расходных обязательств, не обеспеченных доходными источниками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000" b="1" kern="0" dirty="0" smtClean="0">
              <a:solidFill>
                <a:sysClr val="windowText" lastClr="000000"/>
              </a:solidFill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600" b="1" kern="0" dirty="0" smtClean="0">
                <a:solidFill>
                  <a:sysClr val="windowText" lastClr="000000"/>
                </a:solidFill>
              </a:rPr>
              <a:t>Контроль </a:t>
            </a:r>
            <a:r>
              <a:rPr lang="ru-RU" sz="1600" b="1" kern="0" dirty="0">
                <a:solidFill>
                  <a:sysClr val="windowText" lastClr="000000"/>
                </a:solidFill>
              </a:rPr>
              <a:t>за целевым и эффективным использованием средств  бюджета </a:t>
            </a:r>
            <a:r>
              <a:rPr lang="ru-RU" sz="1600" b="1" kern="0" dirty="0" smtClean="0">
                <a:solidFill>
                  <a:sysClr val="windowText" lastClr="000000"/>
                </a:solidFill>
              </a:rPr>
              <a:t>города; рациональное </a:t>
            </a:r>
            <a:r>
              <a:rPr lang="ru-RU" sz="1600" b="1" kern="0" dirty="0">
                <a:solidFill>
                  <a:sysClr val="windowText" lastClr="000000"/>
                </a:solidFill>
              </a:rPr>
              <a:t>использование бюджетных средств путем обеспечения надлежащего функционирования механизма муниципальных закупок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1600" b="1" kern="0" dirty="0" smtClean="0">
                <a:solidFill>
                  <a:sysClr val="windowText" lastClr="000000"/>
                </a:solidFill>
              </a:rPr>
              <a:t>»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100" b="1" kern="0" dirty="0">
              <a:solidFill>
                <a:sysClr val="windowText" lastClr="000000"/>
              </a:solidFill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600" b="1" dirty="0" smtClean="0">
                <a:solidFill>
                  <a:prstClr val="black"/>
                </a:solidFill>
              </a:rPr>
              <a:t>Контроль </a:t>
            </a:r>
            <a:r>
              <a:rPr lang="ru-RU" sz="1600" b="1" dirty="0">
                <a:solidFill>
                  <a:prstClr val="black"/>
                </a:solidFill>
              </a:rPr>
              <a:t>эффективности деятельности муниципальных предприятий и учреждений </a:t>
            </a:r>
            <a:r>
              <a:rPr lang="ru-RU" sz="1600" b="1" dirty="0" smtClean="0">
                <a:solidFill>
                  <a:prstClr val="black"/>
                </a:solidFill>
              </a:rPr>
              <a:t>города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b="1" smtClean="0"/>
              <a:t>2</a:t>
            </a:fld>
            <a:endParaRPr lang="ru-RU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3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9" y="1866552"/>
            <a:ext cx="730052" cy="60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1" y="2924944"/>
            <a:ext cx="730052" cy="60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6" y="3933056"/>
            <a:ext cx="730052" cy="60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5301208"/>
            <a:ext cx="7318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69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688" y="1196753"/>
            <a:ext cx="8686800" cy="47955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 ДЕЯТЕЛЬНОСТИ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3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 tIns="0"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 вправо с вырезом 1"/>
          <p:cNvSpPr/>
          <p:nvPr/>
        </p:nvSpPr>
        <p:spPr>
          <a:xfrm>
            <a:off x="257436" y="2132856"/>
            <a:ext cx="2310172" cy="1008112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Предварительный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контроль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57436" y="4509120"/>
            <a:ext cx="2088232" cy="1002860"/>
          </a:xfrm>
          <a:prstGeom prst="notchedRigh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Последующий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контроль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2711600" y="1628800"/>
            <a:ext cx="6231878" cy="1872208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финансово-экономической экспертизы проекта бюджета на 2020 год,   в том числе:                                                                                                                                           -  доходная и расходная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части, дефицит бюджета, проект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АИП;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-  проект прогнозного плана (программы) приватизации  муниципального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имущества;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Финансово-экономическая экспертиза проектов муниципальных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   правовых актов города Твери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483768" y="3645024"/>
            <a:ext cx="6549999" cy="2952328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Внешняя проверка отчета Администрации города Твери об исполнении бюджета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2018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год, в том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числе:                                                                                                                                                                          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бюджетной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отчетности главных администраторов бюджетных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средств; 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    - годового отчета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Администрации города Твери об исполнении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 бюджета города;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Проведение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тематических (контрольных и экспертно-аналитических)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мероприятий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Проведение мониторингов в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части анализа исполнения:                                                                                                                         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бюджета города Твери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по доходам,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расходам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ru-RU" sz="1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   - прогнозного плана (программы)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приватизации муниципального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имущества;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   - плана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мероприятий по мобилизации доходов бюджета за 2019-2021 годы; 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    - выполнения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планов ФХД МУП </a:t>
            </a:r>
          </a:p>
        </p:txBody>
      </p:sp>
    </p:spTree>
    <p:extLst>
      <p:ext uri="{BB962C8B-B14F-4D97-AF65-F5344CB8AC3E}">
        <p14:creationId xmlns:p14="http://schemas.microsoft.com/office/powerpoint/2010/main" val="201454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ПОКАЗАТЕЛИ  ДЕЯТЕЛЬНОСТИ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4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34963"/>
              </p:ext>
            </p:extLst>
          </p:nvPr>
        </p:nvGraphicFramePr>
        <p:xfrm>
          <a:off x="539552" y="1772816"/>
          <a:ext cx="8280920" cy="445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2376264"/>
              </a:tblGrid>
              <a:tr h="6069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Объем проверенных средств, всего,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 тот числе по тематическим мероприятиям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тыс.руб.</a:t>
                      </a:r>
                    </a:p>
                    <a:p>
                      <a:pPr algn="ctr"/>
                      <a:endParaRPr lang="ru-RU" sz="7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тыс.руб.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43 780  821,3</a:t>
                      </a:r>
                    </a:p>
                    <a:p>
                      <a:pPr algn="ctr"/>
                      <a:endParaRPr lang="ru-RU" sz="7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7 858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173,9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692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Проведено</a:t>
                      </a:r>
                      <a:r>
                        <a:rPr lang="ru-RU" sz="1600" b="1" baseline="0" dirty="0" smtClean="0"/>
                        <a:t> контрольных и экспертно-аналитических мероприятий</a:t>
                      </a:r>
                      <a:endParaRPr lang="ru-RU" sz="16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</a:t>
                      </a:r>
                      <a:endParaRPr lang="ru-RU" sz="16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26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747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Проведено экспертиз проектов НПА</a:t>
                      </a:r>
                      <a:endParaRPr lang="ru-RU" sz="16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ед.</a:t>
                      </a:r>
                      <a:endParaRPr lang="ru-RU" sz="16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144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2468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Выявлено нарушение законодательства,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в том числе неэффективное использование  бюджетных средств</a:t>
                      </a:r>
                      <a:endParaRPr lang="ru-RU" sz="16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ед.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тыс.руб.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тыс.руб.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643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 824,5</a:t>
                      </a:r>
                    </a:p>
                    <a:p>
                      <a:pPr algn="ctr"/>
                      <a:endParaRPr lang="ru-RU" sz="8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37 857,9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692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Устранено выявленных нарушений</a:t>
                      </a:r>
                      <a:endParaRPr lang="ru-RU" sz="16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ед.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тыс.руб.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330 044,9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116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Направлено представлений</a:t>
                      </a:r>
                      <a:endParaRPr lang="ru-RU" sz="16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ед.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13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83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Направлено материалов  в прокуратуру</a:t>
                      </a:r>
                      <a:endParaRPr lang="ru-RU" sz="16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ед.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85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6626"/>
            <a:ext cx="1568963" cy="136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И  СОПРОВОЖДЕНИЕ  ДЕЯТЕЛЬНОСТИ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 ГОРОДСКОЙ  ДУМЫ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5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3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20598"/>
              </p:ext>
            </p:extLst>
          </p:nvPr>
        </p:nvGraphicFramePr>
        <p:xfrm>
          <a:off x="1403648" y="2636912"/>
          <a:ext cx="6480720" cy="254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584176"/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    Участие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 заседаниях ТГД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21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      Участие в заседаниях:</a:t>
                      </a:r>
                    </a:p>
                    <a:p>
                      <a:pPr algn="l"/>
                      <a:r>
                        <a:rPr lang="ru-RU" sz="1800" b="1" dirty="0" smtClean="0"/>
                        <a:t>    -  постоянные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комитеты,</a:t>
                      </a:r>
                    </a:p>
                    <a:p>
                      <a:pPr algn="l"/>
                      <a:r>
                        <a:rPr lang="ru-RU" sz="1800" b="1" dirty="0" smtClean="0"/>
                        <a:t>    -</a:t>
                      </a:r>
                      <a:r>
                        <a:rPr lang="ru-RU" sz="1800" b="1" baseline="0" dirty="0" smtClean="0"/>
                        <a:t>  рабочие группы</a:t>
                      </a:r>
                      <a:endParaRPr lang="ru-RU" sz="1800" b="1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114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1269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     Рассмотрено вопросов, всего, 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     в том числе проектов решений ТГД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428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156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47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КОНТРОЛЬ: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экспертиза</a:t>
            </a: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роекта бюджета города Твери на 2020 год</a:t>
            </a:r>
          </a:p>
          <a:p>
            <a:pPr marL="0" lvl="0" indent="0" algn="ctr">
              <a:buClr>
                <a:srgbClr val="7FD13B"/>
              </a:buClr>
              <a:buNone/>
            </a:pPr>
            <a:endParaRPr lang="ru-RU" sz="8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6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ятиугольник 1"/>
          <p:cNvSpPr/>
          <p:nvPr/>
        </p:nvSpPr>
        <p:spPr>
          <a:xfrm>
            <a:off x="323528" y="2996952"/>
            <a:ext cx="3384376" cy="187220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Проект бюджета, </a:t>
            </a:r>
          </a:p>
          <a:p>
            <a:pPr lvl="0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в том числе:                                                                                                                                          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доходная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и расходная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части;              - проект дефицита бюджета; </a:t>
            </a:r>
          </a:p>
          <a:p>
            <a:pPr lvl="0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- проект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АИП;                                                                                                                                                </a:t>
            </a:r>
          </a:p>
          <a:p>
            <a:pPr lvl="0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- проект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прогнозного плана (программы) приватизации  муниципального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имущества</a:t>
            </a:r>
            <a:endParaRPr lang="ru-RU" sz="13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39156" y="2780928"/>
            <a:ext cx="5112568" cy="2304256"/>
          </a:xfrm>
          <a:prstGeom prst="roundRect">
            <a:avLst/>
          </a:prstGeom>
          <a:pattFill prst="openDmn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ru-RU" sz="1300" b="1" dirty="0" smtClean="0">
                <a:solidFill>
                  <a:schemeClr val="tx1"/>
                </a:solidFill>
              </a:rPr>
              <a:t>Объем </a:t>
            </a:r>
            <a:r>
              <a:rPr lang="ru-RU" sz="1300" b="1" dirty="0">
                <a:solidFill>
                  <a:schemeClr val="tx1"/>
                </a:solidFill>
              </a:rPr>
              <a:t>проверенных средств - </a:t>
            </a:r>
            <a:r>
              <a:rPr lang="ru-RU" sz="1300" b="1" dirty="0" smtClean="0">
                <a:solidFill>
                  <a:srgbClr val="C00000"/>
                </a:solidFill>
              </a:rPr>
              <a:t>18 628 600,4 тыс.руб</a:t>
            </a:r>
            <a:r>
              <a:rPr lang="ru-RU" sz="1300" b="1" dirty="0">
                <a:solidFill>
                  <a:srgbClr val="C00000"/>
                </a:solidFill>
              </a:rPr>
              <a:t>.</a:t>
            </a:r>
            <a:r>
              <a:rPr lang="ru-RU" sz="1300" b="1" dirty="0">
                <a:solidFill>
                  <a:schemeClr val="tx1"/>
                </a:solidFill>
              </a:rPr>
              <a:t>,   в </a:t>
            </a:r>
            <a:r>
              <a:rPr lang="ru-RU" sz="1300" b="1" dirty="0" err="1">
                <a:solidFill>
                  <a:schemeClr val="tx1"/>
                </a:solidFill>
              </a:rPr>
              <a:t>т.ч</a:t>
            </a:r>
            <a:r>
              <a:rPr lang="ru-RU" sz="1300" b="1" dirty="0">
                <a:solidFill>
                  <a:schemeClr val="tx1"/>
                </a:solidFill>
              </a:rPr>
              <a:t>.:    доходы </a:t>
            </a:r>
            <a:r>
              <a:rPr lang="ru-RU" sz="1300" b="1" dirty="0" smtClean="0">
                <a:solidFill>
                  <a:schemeClr val="tx1"/>
                </a:solidFill>
              </a:rPr>
              <a:t>- </a:t>
            </a:r>
            <a:r>
              <a:rPr lang="ru-RU" sz="1300" b="1" dirty="0" smtClean="0">
                <a:solidFill>
                  <a:srgbClr val="C00000"/>
                </a:solidFill>
              </a:rPr>
              <a:t>9 230 446,9 тыс.руб.</a:t>
            </a:r>
            <a:r>
              <a:rPr lang="ru-RU" sz="1300" b="1" dirty="0" smtClean="0">
                <a:solidFill>
                  <a:schemeClr val="tx1"/>
                </a:solidFill>
              </a:rPr>
              <a:t>, расходы - </a:t>
            </a:r>
            <a:r>
              <a:rPr lang="ru-RU" sz="1300" b="1" dirty="0" smtClean="0">
                <a:solidFill>
                  <a:srgbClr val="C00000"/>
                </a:solidFill>
              </a:rPr>
              <a:t>9 398 153,5 тыс.руб.</a:t>
            </a:r>
          </a:p>
          <a:p>
            <a:endParaRPr lang="ru-RU" sz="600" b="1" dirty="0" smtClean="0">
              <a:solidFill>
                <a:srgbClr val="C00000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ru-RU" sz="1300" b="1" dirty="0" smtClean="0">
                <a:solidFill>
                  <a:sysClr val="windowText" lastClr="000000"/>
                </a:solidFill>
              </a:rPr>
              <a:t>Количество объектов проверки - </a:t>
            </a:r>
            <a:r>
              <a:rPr lang="ru-RU" sz="1300" b="1" dirty="0" smtClean="0">
                <a:solidFill>
                  <a:srgbClr val="C00000"/>
                </a:solidFill>
              </a:rPr>
              <a:t>94</a:t>
            </a:r>
            <a:endParaRPr lang="ru-RU" sz="1300" b="1" dirty="0" smtClean="0">
              <a:solidFill>
                <a:sysClr val="windowText" lastClr="000000"/>
              </a:solidFill>
            </a:endParaRPr>
          </a:p>
          <a:p>
            <a:endParaRPr lang="ru-RU" sz="600" b="1" dirty="0">
              <a:solidFill>
                <a:srgbClr val="C00000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ru-RU" sz="1300" b="1" dirty="0" smtClean="0">
                <a:solidFill>
                  <a:schemeClr val="tx1"/>
                </a:solidFill>
              </a:rPr>
              <a:t> Количество </a:t>
            </a:r>
            <a:r>
              <a:rPr lang="ru-RU" sz="1300" b="1" dirty="0">
                <a:solidFill>
                  <a:schemeClr val="tx1"/>
                </a:solidFill>
              </a:rPr>
              <a:t>финансовых </a:t>
            </a:r>
            <a:r>
              <a:rPr lang="ru-RU" sz="1300" b="1" dirty="0" smtClean="0">
                <a:solidFill>
                  <a:schemeClr val="tx1"/>
                </a:solidFill>
              </a:rPr>
              <a:t>нарушений (в части расходов) - </a:t>
            </a:r>
            <a:r>
              <a:rPr lang="ru-RU" sz="1300" b="1" dirty="0" smtClean="0">
                <a:solidFill>
                  <a:srgbClr val="C00000"/>
                </a:solidFill>
              </a:rPr>
              <a:t>18</a:t>
            </a:r>
            <a:endParaRPr lang="ru-RU" sz="1300" b="1" dirty="0">
              <a:solidFill>
                <a:srgbClr val="C00000"/>
              </a:solidFill>
            </a:endParaRPr>
          </a:p>
          <a:p>
            <a:endParaRPr lang="ru-RU" sz="600" b="1" dirty="0" smtClean="0">
              <a:solidFill>
                <a:srgbClr val="C00000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ru-RU" sz="1300" b="1" dirty="0" smtClean="0">
                <a:solidFill>
                  <a:schemeClr val="tx1"/>
                </a:solidFill>
              </a:rPr>
              <a:t> Финансовая оценка нарушений -</a:t>
            </a:r>
            <a:r>
              <a:rPr lang="ru-RU" sz="1300" b="1" dirty="0" smtClean="0">
                <a:solidFill>
                  <a:srgbClr val="C00000"/>
                </a:solidFill>
              </a:rPr>
              <a:t>120 386,9 тыс.руб.</a:t>
            </a:r>
            <a:r>
              <a:rPr lang="ru-RU" sz="1300" b="1" dirty="0" smtClean="0">
                <a:solidFill>
                  <a:schemeClr val="tx1"/>
                </a:solidFill>
              </a:rPr>
              <a:t>,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</a:rPr>
              <a:t>или     </a:t>
            </a:r>
            <a:r>
              <a:rPr lang="ru-RU" sz="1300" b="1" dirty="0" smtClean="0">
                <a:solidFill>
                  <a:srgbClr val="C00000"/>
                </a:solidFill>
              </a:rPr>
              <a:t>0,6 % </a:t>
            </a:r>
            <a:r>
              <a:rPr lang="ru-RU" sz="1300" b="1" dirty="0" smtClean="0">
                <a:solidFill>
                  <a:schemeClr val="tx1"/>
                </a:solidFill>
              </a:rPr>
              <a:t>от объема проверенных средств бюджета</a:t>
            </a:r>
          </a:p>
          <a:p>
            <a:endParaRPr lang="ru-RU" sz="60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ru-RU" sz="1300" b="1" dirty="0">
                <a:solidFill>
                  <a:schemeClr val="tx1"/>
                </a:solidFill>
              </a:rPr>
              <a:t>Устранено нарушений </a:t>
            </a:r>
            <a:r>
              <a:rPr lang="ru-RU" sz="1300" b="1" dirty="0" smtClean="0">
                <a:solidFill>
                  <a:schemeClr val="tx1"/>
                </a:solidFill>
              </a:rPr>
              <a:t>-</a:t>
            </a:r>
            <a:r>
              <a:rPr lang="ru-RU" sz="1300" b="1" dirty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</a:rPr>
              <a:t>13 </a:t>
            </a:r>
            <a:r>
              <a:rPr lang="ru-RU" sz="1300" b="1" dirty="0">
                <a:solidFill>
                  <a:schemeClr val="tx1"/>
                </a:solidFill>
              </a:rPr>
              <a:t>на общую </a:t>
            </a:r>
            <a:r>
              <a:rPr lang="ru-RU" sz="1300" b="1" dirty="0" smtClean="0">
                <a:solidFill>
                  <a:schemeClr val="tx1"/>
                </a:solidFill>
              </a:rPr>
              <a:t> сумму </a:t>
            </a:r>
            <a:r>
              <a:rPr lang="ru-RU" sz="1300" b="1" dirty="0" smtClean="0">
                <a:solidFill>
                  <a:srgbClr val="C00000"/>
                </a:solidFill>
              </a:rPr>
              <a:t>30 240,8 тыс.руб</a:t>
            </a:r>
            <a:r>
              <a:rPr lang="ru-RU" sz="1300" b="1" dirty="0">
                <a:solidFill>
                  <a:srgbClr val="C00000"/>
                </a:solidFill>
              </a:rPr>
              <a:t>.</a:t>
            </a:r>
            <a:endParaRPr lang="ru-RU" sz="1300" b="1" dirty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33031"/>
            <a:ext cx="2618454" cy="134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83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КОНТРОЛЬ: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endParaRPr lang="ru-RU" sz="20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кспертиза проектов решений Тверской городской Думы</a:t>
            </a:r>
            <a:endParaRPr lang="ru-RU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7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2083615"/>
              </p:ext>
            </p:extLst>
          </p:nvPr>
        </p:nvGraphicFramePr>
        <p:xfrm>
          <a:off x="323528" y="2276872"/>
          <a:ext cx="65527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12954328"/>
              </p:ext>
            </p:extLst>
          </p:nvPr>
        </p:nvGraphicFramePr>
        <p:xfrm>
          <a:off x="5724128" y="2492896"/>
          <a:ext cx="3264024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426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КОНТРОЛЬ: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об исполнении бюджета города Твери за 2018 год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право 11"/>
          <p:cNvSpPr/>
          <p:nvPr/>
        </p:nvSpPr>
        <p:spPr>
          <a:xfrm>
            <a:off x="1592828" y="2665289"/>
            <a:ext cx="6120680" cy="597110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56942" y="2414619"/>
            <a:ext cx="2520280" cy="100811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Годовой отчет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3168" y="2414619"/>
            <a:ext cx="2592288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Бюджетная отчетность главных администраторов бюджетных средств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1691680" y="3717032"/>
            <a:ext cx="5760640" cy="273630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Объем </a:t>
            </a:r>
            <a:r>
              <a:rPr lang="ru-RU" sz="1400" b="1" dirty="0">
                <a:solidFill>
                  <a:schemeClr val="tx1"/>
                </a:solidFill>
              </a:rPr>
              <a:t>проверенных средств – </a:t>
            </a:r>
            <a:r>
              <a:rPr lang="ru-RU" sz="1400" b="1" dirty="0" smtClean="0">
                <a:solidFill>
                  <a:srgbClr val="C00000"/>
                </a:solidFill>
              </a:rPr>
              <a:t>15 960 958,7 </a:t>
            </a:r>
            <a:r>
              <a:rPr lang="ru-RU" sz="1400" dirty="0" smtClean="0">
                <a:solidFill>
                  <a:schemeClr val="tx1"/>
                </a:solidFill>
              </a:rPr>
              <a:t>тыс.руб., </a:t>
            </a: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 smtClean="0">
                <a:solidFill>
                  <a:schemeClr val="tx1"/>
                </a:solidFill>
              </a:rPr>
              <a:t>том числе: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доходы – </a:t>
            </a:r>
            <a:r>
              <a:rPr lang="ru-RU" sz="1400" b="1" dirty="0" smtClean="0">
                <a:solidFill>
                  <a:srgbClr val="C00000"/>
                </a:solidFill>
              </a:rPr>
              <a:t>7 793 717,0 </a:t>
            </a:r>
            <a:r>
              <a:rPr lang="ru-RU" sz="1400" dirty="0" smtClean="0">
                <a:solidFill>
                  <a:schemeClr val="tx1"/>
                </a:solidFill>
              </a:rPr>
              <a:t>тыс.руб.;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расходы – </a:t>
            </a:r>
            <a:r>
              <a:rPr lang="ru-RU" sz="1400" b="1" dirty="0" smtClean="0">
                <a:solidFill>
                  <a:srgbClr val="C00000"/>
                </a:solidFill>
              </a:rPr>
              <a:t>8 167 241,7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</a:p>
          <a:p>
            <a:endParaRPr lang="ru-RU" sz="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Количество </a:t>
            </a:r>
            <a:r>
              <a:rPr lang="ru-RU" sz="1400" b="1" dirty="0">
                <a:solidFill>
                  <a:schemeClr val="tx1"/>
                </a:solidFill>
              </a:rPr>
              <a:t>финансовых нарушений 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расходная </a:t>
            </a:r>
            <a:r>
              <a:rPr lang="ru-RU" sz="1400" dirty="0">
                <a:solidFill>
                  <a:schemeClr val="tx1"/>
                </a:solidFill>
              </a:rPr>
              <a:t>часть </a:t>
            </a:r>
            <a:r>
              <a:rPr lang="ru-RU" sz="1400" dirty="0" smtClean="0">
                <a:solidFill>
                  <a:schemeClr val="tx1"/>
                </a:solidFill>
              </a:rPr>
              <a:t> – </a:t>
            </a:r>
            <a:r>
              <a:rPr lang="ru-RU" sz="1400" b="1" dirty="0" smtClean="0">
                <a:solidFill>
                  <a:srgbClr val="C00000"/>
                </a:solidFill>
              </a:rPr>
              <a:t>19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бюджетная  отчетность  ГАБС – </a:t>
            </a:r>
            <a:r>
              <a:rPr lang="ru-RU" sz="1400" b="1" dirty="0" smtClean="0">
                <a:solidFill>
                  <a:srgbClr val="C00000"/>
                </a:solidFill>
              </a:rPr>
              <a:t>21</a:t>
            </a:r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Финансовая оценка нарушений – </a:t>
            </a:r>
            <a:r>
              <a:rPr lang="ru-RU" sz="1400" b="1" dirty="0" smtClean="0">
                <a:solidFill>
                  <a:srgbClr val="C00000"/>
                </a:solidFill>
              </a:rPr>
              <a:t>135 250,9 </a:t>
            </a:r>
            <a:r>
              <a:rPr lang="ru-RU" sz="1400" dirty="0" smtClean="0">
                <a:solidFill>
                  <a:schemeClr val="tx1"/>
                </a:solidFill>
              </a:rPr>
              <a:t>тыс.руб. </a:t>
            </a:r>
            <a:r>
              <a:rPr lang="ru-RU" sz="1400" dirty="0">
                <a:solidFill>
                  <a:schemeClr val="tx1"/>
                </a:solidFill>
              </a:rPr>
              <a:t>или </a:t>
            </a:r>
            <a:r>
              <a:rPr lang="ru-RU" sz="1400" b="1" dirty="0" smtClean="0">
                <a:solidFill>
                  <a:srgbClr val="C00000"/>
                </a:solidFill>
              </a:rPr>
              <a:t>1,7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%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от объема проверенных расходных средств бюджета (расходная часть бюджета, бюджетная отчетность ГАБС, исполнение </a:t>
            </a:r>
            <a:r>
              <a:rPr lang="ru-RU" sz="1400" dirty="0" smtClean="0">
                <a:solidFill>
                  <a:schemeClr val="tx1"/>
                </a:solidFill>
              </a:rPr>
              <a:t>АИП) </a:t>
            </a:r>
          </a:p>
          <a:p>
            <a:endParaRPr lang="ru-RU" sz="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Количество </a:t>
            </a:r>
            <a:r>
              <a:rPr lang="ru-RU" sz="1400" b="1" dirty="0">
                <a:solidFill>
                  <a:schemeClr val="tx1"/>
                </a:solidFill>
              </a:rPr>
              <a:t>предложений </a:t>
            </a:r>
            <a:r>
              <a:rPr lang="ru-RU" sz="1400" b="1" dirty="0" smtClean="0">
                <a:solidFill>
                  <a:schemeClr val="tx1"/>
                </a:solidFill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</a:rPr>
              <a:t>38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52" y="3413528"/>
            <a:ext cx="1444625" cy="1472977"/>
          </a:xfrm>
          <a:prstGeom prst="rect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5763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040560"/>
          </a:xfrm>
        </p:spPr>
        <p:txBody>
          <a:bodyPr/>
          <a:lstStyle/>
          <a:p>
            <a:pPr marL="0" lvl="0" indent="0" algn="ctr">
              <a:buClr>
                <a:srgbClr val="7FD13B"/>
              </a:buClr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КОНТРОЛЬ: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контрольные и </a:t>
            </a:r>
          </a:p>
          <a:p>
            <a:pPr marL="0" lvl="0" indent="0" algn="ctr">
              <a:buClr>
                <a:srgbClr val="7FD13B"/>
              </a:buClr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кспертно-аналитические мероприятия</a:t>
            </a:r>
            <a:endParaRPr lang="ru-RU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E693-806D-4470-A192-F8FEF527E511}" type="slidenum">
              <a:rPr lang="ru-RU" smtClean="0"/>
              <a:t>9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260648"/>
            <a:ext cx="8533631" cy="8382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/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1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города ТВЕРИ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&amp;Tcy;&amp;vcy;&amp;iecy;&amp;rcy;&amp;scy;&amp;kcy;&amp;acy;&amp;yacy; &amp;gcy;&amp;ocy;&amp;rcy;&amp;ocy;&amp;dcy;&amp;scy;&amp;kcy;&amp;acy;&amp;yacy; &amp;Dcy;&amp;ucy;&amp;mcy;&amp;acy;"/>
          <p:cNvPicPr/>
          <p:nvPr/>
        </p:nvPicPr>
        <p:blipFill>
          <a:blip r:embed="rId2"/>
          <a:srcRect r="69905"/>
          <a:stretch>
            <a:fillRect/>
          </a:stretch>
        </p:blipFill>
        <p:spPr bwMode="auto">
          <a:xfrm>
            <a:off x="323528" y="260648"/>
            <a:ext cx="97802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ятиугольник 1"/>
          <p:cNvSpPr/>
          <p:nvPr/>
        </p:nvSpPr>
        <p:spPr>
          <a:xfrm>
            <a:off x="323526" y="2348880"/>
            <a:ext cx="4032449" cy="1585337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Проведено тематических мероприятий – </a:t>
            </a:r>
            <a:r>
              <a:rPr lang="ru-RU" sz="1300" b="1" dirty="0" smtClean="0">
                <a:solidFill>
                  <a:srgbClr val="C00000"/>
                </a:solidFill>
              </a:rPr>
              <a:t>10</a:t>
            </a:r>
            <a:r>
              <a:rPr lang="ru-RU" sz="1300" b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Объем проверенных средств – 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7 858 173,9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</a:rPr>
              <a:t>тыс.руб.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Количество объектов проверки – </a:t>
            </a:r>
            <a:r>
              <a:rPr lang="ru-RU" sz="1300" b="1" dirty="0" smtClean="0">
                <a:solidFill>
                  <a:srgbClr val="C00000"/>
                </a:solidFill>
              </a:rPr>
              <a:t>75</a:t>
            </a:r>
          </a:p>
          <a:p>
            <a:r>
              <a:rPr lang="ru-RU" sz="1300" b="1" dirty="0" smtClean="0">
                <a:solidFill>
                  <a:schemeClr val="tx1"/>
                </a:solidFill>
              </a:rPr>
              <a:t>Направлено:</a:t>
            </a:r>
          </a:p>
          <a:p>
            <a:pPr marL="285750" indent="-285750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представлений – </a:t>
            </a:r>
            <a:r>
              <a:rPr lang="ru-RU" sz="1300" b="1" dirty="0" smtClean="0">
                <a:solidFill>
                  <a:srgbClr val="C00000"/>
                </a:solidFill>
              </a:rPr>
              <a:t>13;</a:t>
            </a:r>
          </a:p>
          <a:p>
            <a:pPr marL="285750" indent="-285750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в</a:t>
            </a:r>
            <a:r>
              <a:rPr lang="ru-RU" sz="1300" b="1" dirty="0" smtClean="0">
                <a:solidFill>
                  <a:schemeClr val="tx1"/>
                </a:solidFill>
              </a:rPr>
              <a:t> органы прокуратуры - </a:t>
            </a:r>
            <a:r>
              <a:rPr lang="ru-RU" sz="1300" b="1" dirty="0" smtClean="0">
                <a:solidFill>
                  <a:srgbClr val="C00000"/>
                </a:solidFill>
              </a:rPr>
              <a:t>5</a:t>
            </a:r>
            <a:r>
              <a:rPr lang="ru-RU" sz="1300" b="1" dirty="0" smtClean="0">
                <a:solidFill>
                  <a:schemeClr val="tx1"/>
                </a:solidFill>
              </a:rPr>
              <a:t> 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076057" y="3449800"/>
            <a:ext cx="3672408" cy="74040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558392"/>
            <a:ext cx="3281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Структура тематических 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мероприятий по инициаторам</a:t>
            </a:r>
            <a:endParaRPr lang="ru-RU" sz="1400" dirty="0">
              <a:solidFill>
                <a:srgbClr val="7030A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24194511"/>
              </p:ext>
            </p:extLst>
          </p:nvPr>
        </p:nvGraphicFramePr>
        <p:xfrm>
          <a:off x="1660449" y="3558392"/>
          <a:ext cx="6727976" cy="314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60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2937</TotalTime>
  <Words>1347</Words>
  <Application>Microsoft Office PowerPoint</Application>
  <PresentationFormat>Экран (4:3)</PresentationFormat>
  <Paragraphs>243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  <vt:lpstr>          контрольно-счетная палата города ТВЕРИ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Дудова Ольга Николаевна</dc:creator>
  <cp:lastModifiedBy>Минин Михаил Сергеевич</cp:lastModifiedBy>
  <cp:revision>155</cp:revision>
  <cp:lastPrinted>2020-04-24T09:29:32Z</cp:lastPrinted>
  <dcterms:created xsi:type="dcterms:W3CDTF">2020-03-19T08:14:59Z</dcterms:created>
  <dcterms:modified xsi:type="dcterms:W3CDTF">2020-06-01T07:02:22Z</dcterms:modified>
</cp:coreProperties>
</file>